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 id="2147483723" r:id="rId2"/>
    <p:sldMasterId id="2147483732" r:id="rId3"/>
    <p:sldMasterId id="2147483742" r:id="rId4"/>
    <p:sldMasterId id="2147483751" r:id="rId5"/>
    <p:sldMasterId id="2147483759" r:id="rId6"/>
    <p:sldMasterId id="2147483824" r:id="rId7"/>
  </p:sldMasterIdLst>
  <p:notesMasterIdLst>
    <p:notesMasterId r:id="rId71"/>
  </p:notesMasterIdLst>
  <p:sldIdLst>
    <p:sldId id="256" r:id="rId8"/>
    <p:sldId id="1544" r:id="rId9"/>
    <p:sldId id="692" r:id="rId10"/>
    <p:sldId id="694" r:id="rId11"/>
    <p:sldId id="1077" r:id="rId12"/>
    <p:sldId id="1086" r:id="rId13"/>
    <p:sldId id="698" r:id="rId14"/>
    <p:sldId id="1072" r:id="rId15"/>
    <p:sldId id="1073" r:id="rId16"/>
    <p:sldId id="1078" r:id="rId17"/>
    <p:sldId id="1080" r:id="rId18"/>
    <p:sldId id="1081" r:id="rId19"/>
    <p:sldId id="421" r:id="rId20"/>
    <p:sldId id="1082" r:id="rId21"/>
    <p:sldId id="1083" r:id="rId22"/>
    <p:sldId id="388" r:id="rId23"/>
    <p:sldId id="394" r:id="rId24"/>
    <p:sldId id="1084" r:id="rId25"/>
    <p:sldId id="1085" r:id="rId26"/>
    <p:sldId id="1087" r:id="rId27"/>
    <p:sldId id="1543" r:id="rId28"/>
    <p:sldId id="1070" r:id="rId29"/>
    <p:sldId id="621" r:id="rId30"/>
    <p:sldId id="984" r:id="rId31"/>
    <p:sldId id="257" r:id="rId32"/>
    <p:sldId id="1088" r:id="rId33"/>
    <p:sldId id="268" r:id="rId34"/>
    <p:sldId id="624" r:id="rId35"/>
    <p:sldId id="1089" r:id="rId36"/>
    <p:sldId id="1071" r:id="rId37"/>
    <p:sldId id="1076" r:id="rId38"/>
    <p:sldId id="1069" r:id="rId39"/>
    <p:sldId id="1092" r:id="rId40"/>
    <p:sldId id="1093" r:id="rId41"/>
    <p:sldId id="1094" r:id="rId42"/>
    <p:sldId id="1095" r:id="rId43"/>
    <p:sldId id="1046" r:id="rId44"/>
    <p:sldId id="637" r:id="rId45"/>
    <p:sldId id="638" r:id="rId46"/>
    <p:sldId id="640" r:id="rId47"/>
    <p:sldId id="487" r:id="rId48"/>
    <p:sldId id="488" r:id="rId49"/>
    <p:sldId id="489" r:id="rId50"/>
    <p:sldId id="490" r:id="rId51"/>
    <p:sldId id="491" r:id="rId52"/>
    <p:sldId id="681" r:id="rId53"/>
    <p:sldId id="630" r:id="rId54"/>
    <p:sldId id="687" r:id="rId55"/>
    <p:sldId id="1047" r:id="rId56"/>
    <p:sldId id="1068" r:id="rId57"/>
    <p:sldId id="689" r:id="rId58"/>
    <p:sldId id="301" r:id="rId59"/>
    <p:sldId id="1540" r:id="rId60"/>
    <p:sldId id="1541" r:id="rId61"/>
    <p:sldId id="1533" r:id="rId62"/>
    <p:sldId id="1534" r:id="rId63"/>
    <p:sldId id="831" r:id="rId64"/>
    <p:sldId id="799" r:id="rId65"/>
    <p:sldId id="271" r:id="rId66"/>
    <p:sldId id="303" r:id="rId67"/>
    <p:sldId id="1542" r:id="rId68"/>
    <p:sldId id="306" r:id="rId69"/>
    <p:sldId id="305" r:id="rId7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12"/>
    <p:restoredTop sz="94682"/>
  </p:normalViewPr>
  <p:slideViewPr>
    <p:cSldViewPr snapToGrid="0">
      <p:cViewPr varScale="1">
        <p:scale>
          <a:sx n="119" d="100"/>
          <a:sy n="119" d="100"/>
        </p:scale>
        <p:origin x="10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5450E-F1B8-4715-A793-B757EFB66F1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77BBA74C-D4E3-467D-A77A-7DD00701F2A5}">
      <dgm:prSet phldrT="[Text]"/>
      <dgm:spPr/>
      <dgm:t>
        <a:bodyPr/>
        <a:lstStyle/>
        <a:p>
          <a:r>
            <a:rPr lang="en-US"/>
            <a:t>Finance Team</a:t>
          </a:r>
          <a:endParaRPr lang="en-GB"/>
        </a:p>
      </dgm:t>
    </dgm:pt>
    <dgm:pt modelId="{E08E2C44-792E-4EF3-8411-7070EF4B4FD6}" type="parTrans" cxnId="{1B7587CC-D8F0-425C-B4A2-7D91CA28182A}">
      <dgm:prSet/>
      <dgm:spPr/>
      <dgm:t>
        <a:bodyPr/>
        <a:lstStyle/>
        <a:p>
          <a:endParaRPr lang="en-GB"/>
        </a:p>
      </dgm:t>
    </dgm:pt>
    <dgm:pt modelId="{95BCC19E-E4CF-489F-936C-8A15F8949AAA}" type="sibTrans" cxnId="{1B7587CC-D8F0-425C-B4A2-7D91CA28182A}">
      <dgm:prSet/>
      <dgm:spPr/>
      <dgm:t>
        <a:bodyPr/>
        <a:lstStyle/>
        <a:p>
          <a:endParaRPr lang="en-GB"/>
        </a:p>
      </dgm:t>
    </dgm:pt>
    <dgm:pt modelId="{770A2529-B344-4067-A1BC-D1F6AAE0816C}">
      <dgm:prSet phldrT="[Text]"/>
      <dgm:spPr>
        <a:ln>
          <a:solidFill>
            <a:schemeClr val="accent6">
              <a:lumMod val="40000"/>
              <a:lumOff val="60000"/>
            </a:schemeClr>
          </a:solidFill>
        </a:ln>
      </dgm:spPr>
      <dgm:t>
        <a:bodyPr/>
        <a:lstStyle/>
        <a:p>
          <a:r>
            <a:rPr lang="en-US"/>
            <a:t>Sales Team</a:t>
          </a:r>
          <a:endParaRPr lang="en-GB"/>
        </a:p>
      </dgm:t>
    </dgm:pt>
    <dgm:pt modelId="{DA146999-A090-445A-9291-1D71D3103960}" type="parTrans" cxnId="{A8D10A2F-57A7-4681-9997-C56DEAEA8761}">
      <dgm:prSet/>
      <dgm:spPr/>
      <dgm:t>
        <a:bodyPr/>
        <a:lstStyle/>
        <a:p>
          <a:endParaRPr lang="en-GB"/>
        </a:p>
      </dgm:t>
    </dgm:pt>
    <dgm:pt modelId="{7102D0F8-6331-46D4-B24D-8EF456323AB9}" type="sibTrans" cxnId="{A8D10A2F-57A7-4681-9997-C56DEAEA8761}">
      <dgm:prSet/>
      <dgm:spPr/>
      <dgm:t>
        <a:bodyPr/>
        <a:lstStyle/>
        <a:p>
          <a:endParaRPr lang="en-GB"/>
        </a:p>
      </dgm:t>
    </dgm:pt>
    <dgm:pt modelId="{833380DD-C648-4AC7-9E98-FE9743233156}">
      <dgm:prSet phldrT="[Text]"/>
      <dgm:spPr>
        <a:ln>
          <a:solidFill>
            <a:schemeClr val="accent6">
              <a:lumMod val="40000"/>
              <a:lumOff val="60000"/>
            </a:schemeClr>
          </a:solidFill>
        </a:ln>
      </dgm:spPr>
      <dgm:t>
        <a:bodyPr/>
        <a:lstStyle/>
        <a:p>
          <a:r>
            <a:rPr lang="en-US"/>
            <a:t>Managers</a:t>
          </a:r>
          <a:endParaRPr lang="en-GB"/>
        </a:p>
      </dgm:t>
    </dgm:pt>
    <dgm:pt modelId="{0411A673-26C8-4442-9041-314C5CEAC889}" type="parTrans" cxnId="{78854CD8-0EFF-472A-9042-347F2D14B3BA}">
      <dgm:prSet/>
      <dgm:spPr/>
      <dgm:t>
        <a:bodyPr/>
        <a:lstStyle/>
        <a:p>
          <a:endParaRPr lang="en-GB"/>
        </a:p>
      </dgm:t>
    </dgm:pt>
    <dgm:pt modelId="{8F9FA36A-1402-439B-B06F-38709EDAF6B4}" type="sibTrans" cxnId="{78854CD8-0EFF-472A-9042-347F2D14B3BA}">
      <dgm:prSet/>
      <dgm:spPr/>
      <dgm:t>
        <a:bodyPr/>
        <a:lstStyle/>
        <a:p>
          <a:endParaRPr lang="en-GB"/>
        </a:p>
      </dgm:t>
    </dgm:pt>
    <dgm:pt modelId="{581945F7-3F3C-41E6-B2C9-DA8735BE621B}">
      <dgm:prSet phldrT="[Text]"/>
      <dgm:spPr>
        <a:ln>
          <a:solidFill>
            <a:schemeClr val="accent6">
              <a:lumMod val="40000"/>
              <a:lumOff val="60000"/>
            </a:schemeClr>
          </a:solidFill>
        </a:ln>
      </dgm:spPr>
      <dgm:t>
        <a:bodyPr/>
        <a:lstStyle/>
        <a:p>
          <a:r>
            <a:rPr lang="en-US"/>
            <a:t>Team leaders</a:t>
          </a:r>
          <a:endParaRPr lang="en-GB"/>
        </a:p>
      </dgm:t>
    </dgm:pt>
    <dgm:pt modelId="{2223C689-D060-403E-8B83-5587CE1F31D6}" type="parTrans" cxnId="{2834FD93-7666-422E-9030-26868F6ABF3F}">
      <dgm:prSet/>
      <dgm:spPr/>
      <dgm:t>
        <a:bodyPr/>
        <a:lstStyle/>
        <a:p>
          <a:endParaRPr lang="en-GB"/>
        </a:p>
      </dgm:t>
    </dgm:pt>
    <dgm:pt modelId="{E287682B-E6FA-4DED-AFA1-0AA0D1D7A422}" type="sibTrans" cxnId="{2834FD93-7666-422E-9030-26868F6ABF3F}">
      <dgm:prSet/>
      <dgm:spPr/>
      <dgm:t>
        <a:bodyPr/>
        <a:lstStyle/>
        <a:p>
          <a:endParaRPr lang="en-GB"/>
        </a:p>
      </dgm:t>
    </dgm:pt>
    <dgm:pt modelId="{662A4174-DEE7-41CC-A6F2-E2F866F3E2AA}">
      <dgm:prSet phldrT="[Text]"/>
      <dgm:spPr>
        <a:ln>
          <a:solidFill>
            <a:schemeClr val="accent6">
              <a:lumMod val="40000"/>
              <a:lumOff val="60000"/>
            </a:schemeClr>
          </a:solidFill>
        </a:ln>
      </dgm:spPr>
      <dgm:t>
        <a:bodyPr/>
        <a:lstStyle/>
        <a:p>
          <a:r>
            <a:rPr lang="en-US"/>
            <a:t>Salespeople</a:t>
          </a:r>
          <a:endParaRPr lang="en-GB"/>
        </a:p>
      </dgm:t>
    </dgm:pt>
    <dgm:pt modelId="{5DB61E12-4D96-40F7-BBA0-72A19A012D5D}" type="parTrans" cxnId="{DB26EE57-B17B-4D06-BBF4-72D27275E603}">
      <dgm:prSet/>
      <dgm:spPr/>
      <dgm:t>
        <a:bodyPr/>
        <a:lstStyle/>
        <a:p>
          <a:endParaRPr lang="en-GB"/>
        </a:p>
      </dgm:t>
    </dgm:pt>
    <dgm:pt modelId="{94F9DA0F-B8EF-4CF4-A95B-DC8967E058D1}" type="sibTrans" cxnId="{DB26EE57-B17B-4D06-BBF4-72D27275E603}">
      <dgm:prSet/>
      <dgm:spPr/>
      <dgm:t>
        <a:bodyPr/>
        <a:lstStyle/>
        <a:p>
          <a:endParaRPr lang="en-GB"/>
        </a:p>
      </dgm:t>
    </dgm:pt>
    <dgm:pt modelId="{A5A5AA3A-CB20-4ACF-96C4-89526CFE5512}">
      <dgm:prSet phldrT="[Text]"/>
      <dgm:spPr/>
      <dgm:t>
        <a:bodyPr/>
        <a:lstStyle/>
        <a:p>
          <a:r>
            <a:rPr lang="en-US"/>
            <a:t>Managers </a:t>
          </a:r>
        </a:p>
      </dgm:t>
    </dgm:pt>
    <dgm:pt modelId="{2B4C31FE-F7D9-4FE7-92DC-6C3C559A8223}" type="parTrans" cxnId="{2D3225AB-1AE9-4606-98D3-444731A9C19A}">
      <dgm:prSet/>
      <dgm:spPr/>
      <dgm:t>
        <a:bodyPr/>
        <a:lstStyle/>
        <a:p>
          <a:endParaRPr lang="en-GB"/>
        </a:p>
      </dgm:t>
    </dgm:pt>
    <dgm:pt modelId="{F0699A0B-7C72-4A7C-B2F9-E613DABCA980}" type="sibTrans" cxnId="{2D3225AB-1AE9-4606-98D3-444731A9C19A}">
      <dgm:prSet/>
      <dgm:spPr/>
      <dgm:t>
        <a:bodyPr/>
        <a:lstStyle/>
        <a:p>
          <a:endParaRPr lang="en-GB"/>
        </a:p>
      </dgm:t>
    </dgm:pt>
    <dgm:pt modelId="{ABC58C06-4CA0-442A-9077-A16B70EB25F3}">
      <dgm:prSet phldrT="[Text]"/>
      <dgm:spPr/>
      <dgm:t>
        <a:bodyPr/>
        <a:lstStyle/>
        <a:p>
          <a:r>
            <a:rPr lang="en-US"/>
            <a:t>Department team members</a:t>
          </a:r>
          <a:endParaRPr lang="en-GB"/>
        </a:p>
      </dgm:t>
    </dgm:pt>
    <dgm:pt modelId="{37870EBF-C6D4-4698-A970-F422CA22166E}" type="parTrans" cxnId="{B80DE981-DAFB-4711-8ED8-13BFB0D58769}">
      <dgm:prSet/>
      <dgm:spPr/>
      <dgm:t>
        <a:bodyPr/>
        <a:lstStyle/>
        <a:p>
          <a:endParaRPr lang="en-GB"/>
        </a:p>
      </dgm:t>
    </dgm:pt>
    <dgm:pt modelId="{F64BD216-0D3F-4BC1-AC1C-DEC0D272F35E}" type="sibTrans" cxnId="{B80DE981-DAFB-4711-8ED8-13BFB0D58769}">
      <dgm:prSet/>
      <dgm:spPr/>
      <dgm:t>
        <a:bodyPr/>
        <a:lstStyle/>
        <a:p>
          <a:endParaRPr lang="en-GB"/>
        </a:p>
      </dgm:t>
    </dgm:pt>
    <dgm:pt modelId="{ADCABB2F-8060-47F8-B916-BFA0C9BC9E9E}">
      <dgm:prSet phldrT="[Text]"/>
      <dgm:spPr>
        <a:ln>
          <a:solidFill>
            <a:schemeClr val="bg1">
              <a:lumMod val="95000"/>
            </a:schemeClr>
          </a:solidFill>
        </a:ln>
      </dgm:spPr>
      <dgm:t>
        <a:bodyPr/>
        <a:lstStyle/>
        <a:p>
          <a:r>
            <a:rPr lang="en-US" i="1">
              <a:solidFill>
                <a:schemeClr val="bg2">
                  <a:lumMod val="50000"/>
                </a:schemeClr>
              </a:solidFill>
            </a:rPr>
            <a:t>See All Data</a:t>
          </a:r>
        </a:p>
      </dgm:t>
    </dgm:pt>
    <dgm:pt modelId="{0A9DB745-DDA0-4CD3-BEED-278E9857EF8F}" type="parTrans" cxnId="{17F0F923-1A43-4539-8250-E2DC93A84C00}">
      <dgm:prSet/>
      <dgm:spPr/>
      <dgm:t>
        <a:bodyPr/>
        <a:lstStyle/>
        <a:p>
          <a:endParaRPr lang="en-GB"/>
        </a:p>
      </dgm:t>
    </dgm:pt>
    <dgm:pt modelId="{2AFCE410-1E46-46B8-85FF-470B3686682F}" type="sibTrans" cxnId="{17F0F923-1A43-4539-8250-E2DC93A84C00}">
      <dgm:prSet/>
      <dgm:spPr/>
      <dgm:t>
        <a:bodyPr/>
        <a:lstStyle/>
        <a:p>
          <a:endParaRPr lang="en-GB"/>
        </a:p>
      </dgm:t>
    </dgm:pt>
    <dgm:pt modelId="{F8B9FD7B-333A-4B30-9723-600A78F3A6C8}">
      <dgm:prSet phldrT="[Text]"/>
      <dgm:spPr>
        <a:ln>
          <a:solidFill>
            <a:schemeClr val="bg1">
              <a:lumMod val="95000"/>
            </a:schemeClr>
          </a:solidFill>
        </a:ln>
      </dgm:spPr>
      <dgm:t>
        <a:bodyPr/>
        <a:lstStyle/>
        <a:p>
          <a:r>
            <a:rPr lang="en-US" i="1">
              <a:solidFill>
                <a:schemeClr val="bg2">
                  <a:lumMod val="50000"/>
                </a:schemeClr>
              </a:solidFill>
            </a:rPr>
            <a:t>Static RLS on location</a:t>
          </a:r>
          <a:endParaRPr lang="en-GB" i="1">
            <a:solidFill>
              <a:schemeClr val="bg2">
                <a:lumMod val="50000"/>
              </a:schemeClr>
            </a:solidFill>
          </a:endParaRPr>
        </a:p>
      </dgm:t>
    </dgm:pt>
    <dgm:pt modelId="{56F8B413-C2F5-4951-8A56-CBEF0AE4DB98}" type="parTrans" cxnId="{03817D4B-F86E-4E99-A04F-C2A1E6A460D8}">
      <dgm:prSet/>
      <dgm:spPr/>
      <dgm:t>
        <a:bodyPr/>
        <a:lstStyle/>
        <a:p>
          <a:endParaRPr lang="en-GB"/>
        </a:p>
      </dgm:t>
    </dgm:pt>
    <dgm:pt modelId="{CE1F42E1-9BDF-4E23-AE19-BA1ACC00536D}" type="sibTrans" cxnId="{03817D4B-F86E-4E99-A04F-C2A1E6A460D8}">
      <dgm:prSet/>
      <dgm:spPr/>
      <dgm:t>
        <a:bodyPr/>
        <a:lstStyle/>
        <a:p>
          <a:endParaRPr lang="en-GB"/>
        </a:p>
      </dgm:t>
    </dgm:pt>
    <dgm:pt modelId="{609B2058-C1E4-407A-9D35-1B49346504D5}">
      <dgm:prSet phldrT="[Text]"/>
      <dgm:spPr>
        <a:ln>
          <a:solidFill>
            <a:schemeClr val="bg1">
              <a:lumMod val="95000"/>
            </a:schemeClr>
          </a:solidFill>
        </a:ln>
      </dgm:spPr>
      <dgm:t>
        <a:bodyPr/>
        <a:lstStyle/>
        <a:p>
          <a:r>
            <a:rPr lang="en-US" i="1">
              <a:solidFill>
                <a:schemeClr val="bg2">
                  <a:lumMod val="50000"/>
                </a:schemeClr>
              </a:solidFill>
            </a:rPr>
            <a:t>See all Data</a:t>
          </a:r>
          <a:endParaRPr lang="en-GB" i="1">
            <a:solidFill>
              <a:schemeClr val="bg2">
                <a:lumMod val="50000"/>
              </a:schemeClr>
            </a:solidFill>
          </a:endParaRPr>
        </a:p>
      </dgm:t>
    </dgm:pt>
    <dgm:pt modelId="{BB074B34-A2D8-42F7-B3D7-AD29DC84AB28}" type="parTrans" cxnId="{2A5305A5-33BF-44DD-A2D2-C7949198DD63}">
      <dgm:prSet/>
      <dgm:spPr/>
      <dgm:t>
        <a:bodyPr/>
        <a:lstStyle/>
        <a:p>
          <a:endParaRPr lang="en-GB"/>
        </a:p>
      </dgm:t>
    </dgm:pt>
    <dgm:pt modelId="{2FB3ECED-CF51-4D49-99DF-F420D262E78F}" type="sibTrans" cxnId="{2A5305A5-33BF-44DD-A2D2-C7949198DD63}">
      <dgm:prSet/>
      <dgm:spPr/>
      <dgm:t>
        <a:bodyPr/>
        <a:lstStyle/>
        <a:p>
          <a:endParaRPr lang="en-GB"/>
        </a:p>
      </dgm:t>
    </dgm:pt>
    <dgm:pt modelId="{25EDF0FA-8822-42E6-A62F-590104DB51E5}">
      <dgm:prSet phldrT="[Text]"/>
      <dgm:spPr>
        <a:ln>
          <a:solidFill>
            <a:schemeClr val="bg1">
              <a:lumMod val="95000"/>
            </a:schemeClr>
          </a:solidFill>
        </a:ln>
      </dgm:spPr>
      <dgm:t>
        <a:bodyPr/>
        <a:lstStyle/>
        <a:p>
          <a:r>
            <a:rPr lang="en-US" i="1">
              <a:solidFill>
                <a:schemeClr val="bg2">
                  <a:lumMod val="50000"/>
                </a:schemeClr>
              </a:solidFill>
            </a:rPr>
            <a:t>Dynamic RLS on own team</a:t>
          </a:r>
          <a:endParaRPr lang="en-GB" i="1">
            <a:solidFill>
              <a:schemeClr val="bg2">
                <a:lumMod val="50000"/>
              </a:schemeClr>
            </a:solidFill>
          </a:endParaRPr>
        </a:p>
      </dgm:t>
    </dgm:pt>
    <dgm:pt modelId="{7142E30F-351A-4320-9355-93806A31098C}" type="parTrans" cxnId="{D1333094-B48E-42C0-A6BE-E62E783B48C3}">
      <dgm:prSet/>
      <dgm:spPr/>
      <dgm:t>
        <a:bodyPr/>
        <a:lstStyle/>
        <a:p>
          <a:endParaRPr lang="en-GB"/>
        </a:p>
      </dgm:t>
    </dgm:pt>
    <dgm:pt modelId="{4178A7F0-3F23-4924-98C2-1B3F488DE9C6}" type="sibTrans" cxnId="{D1333094-B48E-42C0-A6BE-E62E783B48C3}">
      <dgm:prSet/>
      <dgm:spPr/>
      <dgm:t>
        <a:bodyPr/>
        <a:lstStyle/>
        <a:p>
          <a:endParaRPr lang="en-GB"/>
        </a:p>
      </dgm:t>
    </dgm:pt>
    <dgm:pt modelId="{FD4992F0-C1A1-4313-9733-C202F14ECE93}">
      <dgm:prSet phldrT="[Text]"/>
      <dgm:spPr>
        <a:ln>
          <a:solidFill>
            <a:schemeClr val="bg1">
              <a:lumMod val="95000"/>
            </a:schemeClr>
          </a:solidFill>
        </a:ln>
      </dgm:spPr>
      <dgm:t>
        <a:bodyPr/>
        <a:lstStyle/>
        <a:p>
          <a:r>
            <a:rPr lang="en-US" i="1">
              <a:solidFill>
                <a:schemeClr val="bg2">
                  <a:lumMod val="50000"/>
                </a:schemeClr>
              </a:solidFill>
            </a:rPr>
            <a:t>OLS – no salary information</a:t>
          </a:r>
          <a:endParaRPr lang="en-GB" i="1">
            <a:solidFill>
              <a:schemeClr val="bg2">
                <a:lumMod val="50000"/>
              </a:schemeClr>
            </a:solidFill>
          </a:endParaRPr>
        </a:p>
      </dgm:t>
    </dgm:pt>
    <dgm:pt modelId="{0B22A613-FCB9-49A3-BB4C-3ECEB6CC67EE}" type="parTrans" cxnId="{E78B5853-6D53-48DF-8EE1-6724218C936F}">
      <dgm:prSet/>
      <dgm:spPr/>
      <dgm:t>
        <a:bodyPr/>
        <a:lstStyle/>
        <a:p>
          <a:endParaRPr lang="en-GB"/>
        </a:p>
      </dgm:t>
    </dgm:pt>
    <dgm:pt modelId="{3A9716A4-C96B-4303-95A1-73807D72EAA9}" type="sibTrans" cxnId="{E78B5853-6D53-48DF-8EE1-6724218C936F}">
      <dgm:prSet/>
      <dgm:spPr/>
      <dgm:t>
        <a:bodyPr/>
        <a:lstStyle/>
        <a:p>
          <a:endParaRPr lang="en-GB"/>
        </a:p>
      </dgm:t>
    </dgm:pt>
    <dgm:pt modelId="{A63A6CED-73E2-4B29-9EAD-1A081B70B59B}">
      <dgm:prSet phldrT="[Text]"/>
      <dgm:spPr>
        <a:ln>
          <a:solidFill>
            <a:schemeClr val="bg1">
              <a:lumMod val="95000"/>
            </a:schemeClr>
          </a:solidFill>
        </a:ln>
      </dgm:spPr>
      <dgm:t>
        <a:bodyPr/>
        <a:lstStyle/>
        <a:p>
          <a:r>
            <a:rPr lang="en-US" i="1">
              <a:solidFill>
                <a:schemeClr val="bg2">
                  <a:lumMod val="50000"/>
                </a:schemeClr>
              </a:solidFill>
            </a:rPr>
            <a:t>Dynamic RLS on own sales only</a:t>
          </a:r>
          <a:endParaRPr lang="en-GB" i="1">
            <a:solidFill>
              <a:schemeClr val="bg2">
                <a:lumMod val="50000"/>
              </a:schemeClr>
            </a:solidFill>
          </a:endParaRPr>
        </a:p>
      </dgm:t>
    </dgm:pt>
    <dgm:pt modelId="{4BDD14C3-B2D4-4286-AC2A-35D9E45093A7}" type="parTrans" cxnId="{3C69E82B-BE81-4A36-9EC5-87F0630CEB4D}">
      <dgm:prSet/>
      <dgm:spPr/>
      <dgm:t>
        <a:bodyPr/>
        <a:lstStyle/>
        <a:p>
          <a:endParaRPr lang="en-GB"/>
        </a:p>
      </dgm:t>
    </dgm:pt>
    <dgm:pt modelId="{DE592712-4C66-4D2A-A8C1-D373BEA573BE}" type="sibTrans" cxnId="{3C69E82B-BE81-4A36-9EC5-87F0630CEB4D}">
      <dgm:prSet/>
      <dgm:spPr/>
      <dgm:t>
        <a:bodyPr/>
        <a:lstStyle/>
        <a:p>
          <a:endParaRPr lang="en-GB"/>
        </a:p>
      </dgm:t>
    </dgm:pt>
    <dgm:pt modelId="{14DF8D4B-0277-4047-87D5-6E13235A50AB}" type="pres">
      <dgm:prSet presAssocID="{89D5450E-F1B8-4715-A793-B757EFB66F16}" presName="hierChild1" presStyleCnt="0">
        <dgm:presLayoutVars>
          <dgm:chPref val="1"/>
          <dgm:dir/>
          <dgm:animOne val="branch"/>
          <dgm:animLvl val="lvl"/>
          <dgm:resizeHandles/>
        </dgm:presLayoutVars>
      </dgm:prSet>
      <dgm:spPr/>
    </dgm:pt>
    <dgm:pt modelId="{A755A3C7-7522-4365-962E-5CEF9362F61C}" type="pres">
      <dgm:prSet presAssocID="{77BBA74C-D4E3-467D-A77A-7DD00701F2A5}" presName="hierRoot1" presStyleCnt="0"/>
      <dgm:spPr/>
    </dgm:pt>
    <dgm:pt modelId="{509A2BF4-198B-49FD-B0BF-C637C1C0E429}" type="pres">
      <dgm:prSet presAssocID="{77BBA74C-D4E3-467D-A77A-7DD00701F2A5}" presName="composite" presStyleCnt="0"/>
      <dgm:spPr/>
    </dgm:pt>
    <dgm:pt modelId="{F860DDA3-F820-4616-8D0D-B20E39BB8CC5}" type="pres">
      <dgm:prSet presAssocID="{77BBA74C-D4E3-467D-A77A-7DD00701F2A5}" presName="background" presStyleLbl="node0" presStyleIdx="0" presStyleCnt="2"/>
      <dgm:spPr>
        <a:solidFill>
          <a:schemeClr val="accent1">
            <a:lumMod val="75000"/>
          </a:schemeClr>
        </a:solidFill>
      </dgm:spPr>
    </dgm:pt>
    <dgm:pt modelId="{16005F41-9940-410C-8A64-1ADB37D3FF56}" type="pres">
      <dgm:prSet presAssocID="{77BBA74C-D4E3-467D-A77A-7DD00701F2A5}" presName="text" presStyleLbl="fgAcc0" presStyleIdx="0" presStyleCnt="2">
        <dgm:presLayoutVars>
          <dgm:chPref val="3"/>
        </dgm:presLayoutVars>
      </dgm:prSet>
      <dgm:spPr/>
    </dgm:pt>
    <dgm:pt modelId="{5A308822-8611-4EE9-95BD-61A3B061FFBB}" type="pres">
      <dgm:prSet presAssocID="{77BBA74C-D4E3-467D-A77A-7DD00701F2A5}" presName="hierChild2" presStyleCnt="0"/>
      <dgm:spPr/>
    </dgm:pt>
    <dgm:pt modelId="{ED0C7DA0-D2B7-4DE1-9763-C1F32EFF1D1C}" type="pres">
      <dgm:prSet presAssocID="{2B4C31FE-F7D9-4FE7-92DC-6C3C559A8223}" presName="Name10" presStyleLbl="parChTrans1D2" presStyleIdx="0" presStyleCnt="5"/>
      <dgm:spPr/>
    </dgm:pt>
    <dgm:pt modelId="{7DCD3295-08D3-44D4-84AD-D1C8A76ABDFB}" type="pres">
      <dgm:prSet presAssocID="{A5A5AA3A-CB20-4ACF-96C4-89526CFE5512}" presName="hierRoot2" presStyleCnt="0"/>
      <dgm:spPr/>
    </dgm:pt>
    <dgm:pt modelId="{0D112F00-5C5A-4344-B327-94548A45E866}" type="pres">
      <dgm:prSet presAssocID="{A5A5AA3A-CB20-4ACF-96C4-89526CFE5512}" presName="composite2" presStyleCnt="0"/>
      <dgm:spPr/>
    </dgm:pt>
    <dgm:pt modelId="{969AC793-7697-4AA2-9301-334D6A0ED038}" type="pres">
      <dgm:prSet presAssocID="{A5A5AA3A-CB20-4ACF-96C4-89526CFE5512}" presName="background2" presStyleLbl="node2" presStyleIdx="0" presStyleCnt="5"/>
      <dgm:spPr>
        <a:solidFill>
          <a:schemeClr val="accent1">
            <a:lumMod val="40000"/>
            <a:lumOff val="60000"/>
          </a:schemeClr>
        </a:solidFill>
      </dgm:spPr>
    </dgm:pt>
    <dgm:pt modelId="{53CA5EA8-2E51-473A-9E12-560E3900C276}" type="pres">
      <dgm:prSet presAssocID="{A5A5AA3A-CB20-4ACF-96C4-89526CFE5512}" presName="text2" presStyleLbl="fgAcc2" presStyleIdx="0" presStyleCnt="5">
        <dgm:presLayoutVars>
          <dgm:chPref val="3"/>
        </dgm:presLayoutVars>
      </dgm:prSet>
      <dgm:spPr/>
    </dgm:pt>
    <dgm:pt modelId="{BE7B023A-3C67-4B12-8E1F-6413E25756FC}" type="pres">
      <dgm:prSet presAssocID="{A5A5AA3A-CB20-4ACF-96C4-89526CFE5512}" presName="hierChild3" presStyleCnt="0"/>
      <dgm:spPr/>
    </dgm:pt>
    <dgm:pt modelId="{869FB343-6572-45C9-A8FB-BEBA5E3FC94A}" type="pres">
      <dgm:prSet presAssocID="{0A9DB745-DDA0-4CD3-BEED-278E9857EF8F}" presName="Name17" presStyleLbl="parChTrans1D3" presStyleIdx="0" presStyleCnt="6"/>
      <dgm:spPr/>
    </dgm:pt>
    <dgm:pt modelId="{2EB88395-C0F5-4D6F-AFA5-D24691FB82CF}" type="pres">
      <dgm:prSet presAssocID="{ADCABB2F-8060-47F8-B916-BFA0C9BC9E9E}" presName="hierRoot3" presStyleCnt="0"/>
      <dgm:spPr/>
    </dgm:pt>
    <dgm:pt modelId="{648761B9-9B00-41B8-9D53-0DECFCFFDBFF}" type="pres">
      <dgm:prSet presAssocID="{ADCABB2F-8060-47F8-B916-BFA0C9BC9E9E}" presName="composite3" presStyleCnt="0"/>
      <dgm:spPr/>
    </dgm:pt>
    <dgm:pt modelId="{931B589E-A83B-464F-B0A1-5278613395B4}" type="pres">
      <dgm:prSet presAssocID="{ADCABB2F-8060-47F8-B916-BFA0C9BC9E9E}" presName="background3" presStyleLbl="node3" presStyleIdx="0" presStyleCnt="6"/>
      <dgm:spPr>
        <a:solidFill>
          <a:srgbClr val="F2F2F2">
            <a:alpha val="30196"/>
          </a:srgbClr>
        </a:solidFill>
        <a:ln>
          <a:noFill/>
        </a:ln>
      </dgm:spPr>
    </dgm:pt>
    <dgm:pt modelId="{7E0605CE-AFB6-44C0-A0A9-CD2B88F44E92}" type="pres">
      <dgm:prSet presAssocID="{ADCABB2F-8060-47F8-B916-BFA0C9BC9E9E}" presName="text3" presStyleLbl="fgAcc3" presStyleIdx="0" presStyleCnt="6">
        <dgm:presLayoutVars>
          <dgm:chPref val="3"/>
        </dgm:presLayoutVars>
      </dgm:prSet>
      <dgm:spPr/>
    </dgm:pt>
    <dgm:pt modelId="{46592657-1A74-42B3-854C-0C614A799181}" type="pres">
      <dgm:prSet presAssocID="{ADCABB2F-8060-47F8-B916-BFA0C9BC9E9E}" presName="hierChild4" presStyleCnt="0"/>
      <dgm:spPr/>
    </dgm:pt>
    <dgm:pt modelId="{8F89A427-A699-4DD6-8AE9-0576948C2BB5}" type="pres">
      <dgm:prSet presAssocID="{37870EBF-C6D4-4698-A970-F422CA22166E}" presName="Name10" presStyleLbl="parChTrans1D2" presStyleIdx="1" presStyleCnt="5"/>
      <dgm:spPr/>
    </dgm:pt>
    <dgm:pt modelId="{8C1048C0-6119-468A-A504-039D35D7CCAD}" type="pres">
      <dgm:prSet presAssocID="{ABC58C06-4CA0-442A-9077-A16B70EB25F3}" presName="hierRoot2" presStyleCnt="0"/>
      <dgm:spPr/>
    </dgm:pt>
    <dgm:pt modelId="{C73130AF-7343-4364-9C7C-50070CA078B0}" type="pres">
      <dgm:prSet presAssocID="{ABC58C06-4CA0-442A-9077-A16B70EB25F3}" presName="composite2" presStyleCnt="0"/>
      <dgm:spPr/>
    </dgm:pt>
    <dgm:pt modelId="{63CDAB4E-F589-4EAA-AF91-1DCEC573D6D3}" type="pres">
      <dgm:prSet presAssocID="{ABC58C06-4CA0-442A-9077-A16B70EB25F3}" presName="background2" presStyleLbl="node2" presStyleIdx="1" presStyleCnt="5"/>
      <dgm:spPr>
        <a:solidFill>
          <a:schemeClr val="accent1">
            <a:lumMod val="40000"/>
            <a:lumOff val="60000"/>
          </a:schemeClr>
        </a:solidFill>
      </dgm:spPr>
    </dgm:pt>
    <dgm:pt modelId="{6D2A7CFE-E4FF-416C-B9DB-A8F62DEA10A3}" type="pres">
      <dgm:prSet presAssocID="{ABC58C06-4CA0-442A-9077-A16B70EB25F3}" presName="text2" presStyleLbl="fgAcc2" presStyleIdx="1" presStyleCnt="5">
        <dgm:presLayoutVars>
          <dgm:chPref val="3"/>
        </dgm:presLayoutVars>
      </dgm:prSet>
      <dgm:spPr/>
    </dgm:pt>
    <dgm:pt modelId="{DF850FE4-6FE0-49A8-8390-C65FA4C3DABF}" type="pres">
      <dgm:prSet presAssocID="{ABC58C06-4CA0-442A-9077-A16B70EB25F3}" presName="hierChild3" presStyleCnt="0"/>
      <dgm:spPr/>
    </dgm:pt>
    <dgm:pt modelId="{621C98A6-5B15-4301-8DE9-726CABB826A2}" type="pres">
      <dgm:prSet presAssocID="{56F8B413-C2F5-4951-8A56-CBEF0AE4DB98}" presName="Name17" presStyleLbl="parChTrans1D3" presStyleIdx="1" presStyleCnt="6"/>
      <dgm:spPr/>
    </dgm:pt>
    <dgm:pt modelId="{F0E02CC2-EB92-43FE-9393-D96298596DE7}" type="pres">
      <dgm:prSet presAssocID="{F8B9FD7B-333A-4B30-9723-600A78F3A6C8}" presName="hierRoot3" presStyleCnt="0"/>
      <dgm:spPr/>
    </dgm:pt>
    <dgm:pt modelId="{500EEDDC-1A7E-4144-A1EB-C2959064CACC}" type="pres">
      <dgm:prSet presAssocID="{F8B9FD7B-333A-4B30-9723-600A78F3A6C8}" presName="composite3" presStyleCnt="0"/>
      <dgm:spPr/>
    </dgm:pt>
    <dgm:pt modelId="{14473884-F7D8-4209-AD2B-943C0AAD3B86}" type="pres">
      <dgm:prSet presAssocID="{F8B9FD7B-333A-4B30-9723-600A78F3A6C8}" presName="background3" presStyleLbl="node3" presStyleIdx="1" presStyleCnt="6"/>
      <dgm:spPr>
        <a:solidFill>
          <a:srgbClr val="F2F2F2">
            <a:alpha val="30196"/>
          </a:srgbClr>
        </a:solidFill>
        <a:ln>
          <a:noFill/>
        </a:ln>
      </dgm:spPr>
    </dgm:pt>
    <dgm:pt modelId="{0B5D1599-B152-493F-9C6B-71987706F82E}" type="pres">
      <dgm:prSet presAssocID="{F8B9FD7B-333A-4B30-9723-600A78F3A6C8}" presName="text3" presStyleLbl="fgAcc3" presStyleIdx="1" presStyleCnt="6">
        <dgm:presLayoutVars>
          <dgm:chPref val="3"/>
        </dgm:presLayoutVars>
      </dgm:prSet>
      <dgm:spPr/>
    </dgm:pt>
    <dgm:pt modelId="{6C682F48-9CE6-46DC-96FB-A8350EF59696}" type="pres">
      <dgm:prSet presAssocID="{F8B9FD7B-333A-4B30-9723-600A78F3A6C8}" presName="hierChild4" presStyleCnt="0"/>
      <dgm:spPr/>
    </dgm:pt>
    <dgm:pt modelId="{7EF1872C-175C-44E6-AA48-228222F872F5}" type="pres">
      <dgm:prSet presAssocID="{770A2529-B344-4067-A1BC-D1F6AAE0816C}" presName="hierRoot1" presStyleCnt="0"/>
      <dgm:spPr/>
    </dgm:pt>
    <dgm:pt modelId="{49EB2332-961B-48C0-A38E-4BED91AD3419}" type="pres">
      <dgm:prSet presAssocID="{770A2529-B344-4067-A1BC-D1F6AAE0816C}" presName="composite" presStyleCnt="0"/>
      <dgm:spPr/>
    </dgm:pt>
    <dgm:pt modelId="{A5322782-EC52-4EAC-9354-4117F6DB488D}" type="pres">
      <dgm:prSet presAssocID="{770A2529-B344-4067-A1BC-D1F6AAE0816C}" presName="background" presStyleLbl="node0" presStyleIdx="1" presStyleCnt="2"/>
      <dgm:spPr>
        <a:solidFill>
          <a:schemeClr val="accent6">
            <a:lumMod val="50000"/>
          </a:schemeClr>
        </a:solidFill>
        <a:ln>
          <a:solidFill>
            <a:schemeClr val="accent6">
              <a:lumMod val="40000"/>
              <a:lumOff val="60000"/>
            </a:schemeClr>
          </a:solidFill>
        </a:ln>
      </dgm:spPr>
    </dgm:pt>
    <dgm:pt modelId="{36B0D37E-B22B-4F8A-8F53-089EA81E0A39}" type="pres">
      <dgm:prSet presAssocID="{770A2529-B344-4067-A1BC-D1F6AAE0816C}" presName="text" presStyleLbl="fgAcc0" presStyleIdx="1" presStyleCnt="2">
        <dgm:presLayoutVars>
          <dgm:chPref val="3"/>
        </dgm:presLayoutVars>
      </dgm:prSet>
      <dgm:spPr/>
    </dgm:pt>
    <dgm:pt modelId="{67E5A920-C700-4123-BF7D-B98FCA527492}" type="pres">
      <dgm:prSet presAssocID="{770A2529-B344-4067-A1BC-D1F6AAE0816C}" presName="hierChild2" presStyleCnt="0"/>
      <dgm:spPr/>
    </dgm:pt>
    <dgm:pt modelId="{A888598F-628B-4478-8074-5F86E0E698DE}" type="pres">
      <dgm:prSet presAssocID="{0411A673-26C8-4442-9041-314C5CEAC889}" presName="Name10" presStyleLbl="parChTrans1D2" presStyleIdx="2" presStyleCnt="5"/>
      <dgm:spPr/>
    </dgm:pt>
    <dgm:pt modelId="{89E46B56-2707-4D08-9789-67702D3DE1B7}" type="pres">
      <dgm:prSet presAssocID="{833380DD-C648-4AC7-9E98-FE9743233156}" presName="hierRoot2" presStyleCnt="0"/>
      <dgm:spPr/>
    </dgm:pt>
    <dgm:pt modelId="{9821843B-7520-4EAE-9EC4-2A9AA2C950C8}" type="pres">
      <dgm:prSet presAssocID="{833380DD-C648-4AC7-9E98-FE9743233156}" presName="composite2" presStyleCnt="0"/>
      <dgm:spPr/>
    </dgm:pt>
    <dgm:pt modelId="{D0D9F718-9BE5-4130-8A9B-6AF29E579BCF}" type="pres">
      <dgm:prSet presAssocID="{833380DD-C648-4AC7-9E98-FE9743233156}" presName="background2" presStyleLbl="node2" presStyleIdx="2" presStyleCnt="5"/>
      <dgm:spPr>
        <a:solidFill>
          <a:schemeClr val="accent6">
            <a:lumMod val="60000"/>
            <a:lumOff val="40000"/>
          </a:schemeClr>
        </a:solidFill>
        <a:ln>
          <a:solidFill>
            <a:schemeClr val="accent6">
              <a:lumMod val="40000"/>
              <a:lumOff val="60000"/>
            </a:schemeClr>
          </a:solidFill>
        </a:ln>
      </dgm:spPr>
    </dgm:pt>
    <dgm:pt modelId="{95790A38-D0DD-4D29-BF72-297B7664E89A}" type="pres">
      <dgm:prSet presAssocID="{833380DD-C648-4AC7-9E98-FE9743233156}" presName="text2" presStyleLbl="fgAcc2" presStyleIdx="2" presStyleCnt="5">
        <dgm:presLayoutVars>
          <dgm:chPref val="3"/>
        </dgm:presLayoutVars>
      </dgm:prSet>
      <dgm:spPr/>
    </dgm:pt>
    <dgm:pt modelId="{82D40FDC-3447-48CE-BFE3-262EF39D1B38}" type="pres">
      <dgm:prSet presAssocID="{833380DD-C648-4AC7-9E98-FE9743233156}" presName="hierChild3" presStyleCnt="0"/>
      <dgm:spPr/>
    </dgm:pt>
    <dgm:pt modelId="{3017943A-F1DB-4DFA-AF63-90EF1E6BD113}" type="pres">
      <dgm:prSet presAssocID="{BB074B34-A2D8-42F7-B3D7-AD29DC84AB28}" presName="Name17" presStyleLbl="parChTrans1D3" presStyleIdx="2" presStyleCnt="6"/>
      <dgm:spPr/>
    </dgm:pt>
    <dgm:pt modelId="{2D8DAC71-A54A-47A9-8F35-3B05DB2F0C97}" type="pres">
      <dgm:prSet presAssocID="{609B2058-C1E4-407A-9D35-1B49346504D5}" presName="hierRoot3" presStyleCnt="0"/>
      <dgm:spPr/>
    </dgm:pt>
    <dgm:pt modelId="{3AA546F5-F2BD-48EA-87BA-12C86322869D}" type="pres">
      <dgm:prSet presAssocID="{609B2058-C1E4-407A-9D35-1B49346504D5}" presName="composite3" presStyleCnt="0"/>
      <dgm:spPr/>
    </dgm:pt>
    <dgm:pt modelId="{F5665C92-5CD8-47AA-8DA1-3D189AE4B264}" type="pres">
      <dgm:prSet presAssocID="{609B2058-C1E4-407A-9D35-1B49346504D5}" presName="background3" presStyleLbl="node3" presStyleIdx="2" presStyleCnt="6"/>
      <dgm:spPr>
        <a:solidFill>
          <a:srgbClr val="F2F2F2">
            <a:alpha val="30196"/>
          </a:srgbClr>
        </a:solidFill>
        <a:ln>
          <a:noFill/>
        </a:ln>
      </dgm:spPr>
    </dgm:pt>
    <dgm:pt modelId="{6FC7A4FA-637B-45D1-84F8-C013B7CAAAC4}" type="pres">
      <dgm:prSet presAssocID="{609B2058-C1E4-407A-9D35-1B49346504D5}" presName="text3" presStyleLbl="fgAcc3" presStyleIdx="2" presStyleCnt="6">
        <dgm:presLayoutVars>
          <dgm:chPref val="3"/>
        </dgm:presLayoutVars>
      </dgm:prSet>
      <dgm:spPr/>
    </dgm:pt>
    <dgm:pt modelId="{A13C41DB-B5C6-49CA-B76C-0783498EB04A}" type="pres">
      <dgm:prSet presAssocID="{609B2058-C1E4-407A-9D35-1B49346504D5}" presName="hierChild4" presStyleCnt="0"/>
      <dgm:spPr/>
    </dgm:pt>
    <dgm:pt modelId="{C6B2C33D-A6C2-4B4C-8EF7-518AAD68705B}" type="pres">
      <dgm:prSet presAssocID="{2223C689-D060-403E-8B83-5587CE1F31D6}" presName="Name10" presStyleLbl="parChTrans1D2" presStyleIdx="3" presStyleCnt="5"/>
      <dgm:spPr/>
    </dgm:pt>
    <dgm:pt modelId="{CB95743A-83C4-47BC-A421-1A19A8C7C271}" type="pres">
      <dgm:prSet presAssocID="{581945F7-3F3C-41E6-B2C9-DA8735BE621B}" presName="hierRoot2" presStyleCnt="0"/>
      <dgm:spPr/>
    </dgm:pt>
    <dgm:pt modelId="{9613C91C-DB19-4325-9250-A6D2A0960731}" type="pres">
      <dgm:prSet presAssocID="{581945F7-3F3C-41E6-B2C9-DA8735BE621B}" presName="composite2" presStyleCnt="0"/>
      <dgm:spPr/>
    </dgm:pt>
    <dgm:pt modelId="{8CBE1F92-E7EA-4CEA-AD65-DD21C8313D78}" type="pres">
      <dgm:prSet presAssocID="{581945F7-3F3C-41E6-B2C9-DA8735BE621B}" presName="background2" presStyleLbl="node2" presStyleIdx="3" presStyleCnt="5"/>
      <dgm:spPr>
        <a:solidFill>
          <a:schemeClr val="accent6">
            <a:lumMod val="60000"/>
            <a:lumOff val="40000"/>
          </a:schemeClr>
        </a:solidFill>
        <a:ln>
          <a:solidFill>
            <a:schemeClr val="accent6">
              <a:lumMod val="40000"/>
              <a:lumOff val="60000"/>
            </a:schemeClr>
          </a:solidFill>
        </a:ln>
      </dgm:spPr>
    </dgm:pt>
    <dgm:pt modelId="{A22E967C-4124-4EB0-8BFA-C1E15AE4A747}" type="pres">
      <dgm:prSet presAssocID="{581945F7-3F3C-41E6-B2C9-DA8735BE621B}" presName="text2" presStyleLbl="fgAcc2" presStyleIdx="3" presStyleCnt="5">
        <dgm:presLayoutVars>
          <dgm:chPref val="3"/>
        </dgm:presLayoutVars>
      </dgm:prSet>
      <dgm:spPr/>
    </dgm:pt>
    <dgm:pt modelId="{EE88F95B-F372-4DD8-88CF-299B12B5A4A6}" type="pres">
      <dgm:prSet presAssocID="{581945F7-3F3C-41E6-B2C9-DA8735BE621B}" presName="hierChild3" presStyleCnt="0"/>
      <dgm:spPr/>
    </dgm:pt>
    <dgm:pt modelId="{6A55CC38-95DF-4A05-AFA2-54C4B138C637}" type="pres">
      <dgm:prSet presAssocID="{7142E30F-351A-4320-9355-93806A31098C}" presName="Name17" presStyleLbl="parChTrans1D3" presStyleIdx="3" presStyleCnt="6"/>
      <dgm:spPr/>
    </dgm:pt>
    <dgm:pt modelId="{8C18F080-6737-480E-AF62-351A08F60450}" type="pres">
      <dgm:prSet presAssocID="{25EDF0FA-8822-42E6-A62F-590104DB51E5}" presName="hierRoot3" presStyleCnt="0"/>
      <dgm:spPr/>
    </dgm:pt>
    <dgm:pt modelId="{55C1AC4B-4C93-4E9D-A5A3-0BF41CA1A5DB}" type="pres">
      <dgm:prSet presAssocID="{25EDF0FA-8822-42E6-A62F-590104DB51E5}" presName="composite3" presStyleCnt="0"/>
      <dgm:spPr/>
    </dgm:pt>
    <dgm:pt modelId="{EAB3632E-7EB2-49A9-9A1D-67334D07B8E5}" type="pres">
      <dgm:prSet presAssocID="{25EDF0FA-8822-42E6-A62F-590104DB51E5}" presName="background3" presStyleLbl="node3" presStyleIdx="3" presStyleCnt="6"/>
      <dgm:spPr>
        <a:solidFill>
          <a:srgbClr val="F2F2F2">
            <a:alpha val="30196"/>
          </a:srgbClr>
        </a:solidFill>
        <a:ln>
          <a:noFill/>
        </a:ln>
      </dgm:spPr>
    </dgm:pt>
    <dgm:pt modelId="{2D10921A-2C66-4881-A527-EB0DF76ED135}" type="pres">
      <dgm:prSet presAssocID="{25EDF0FA-8822-42E6-A62F-590104DB51E5}" presName="text3" presStyleLbl="fgAcc3" presStyleIdx="3" presStyleCnt="6">
        <dgm:presLayoutVars>
          <dgm:chPref val="3"/>
        </dgm:presLayoutVars>
      </dgm:prSet>
      <dgm:spPr/>
    </dgm:pt>
    <dgm:pt modelId="{7EEABB6C-8DCC-4939-BC57-3432F8846D13}" type="pres">
      <dgm:prSet presAssocID="{25EDF0FA-8822-42E6-A62F-590104DB51E5}" presName="hierChild4" presStyleCnt="0"/>
      <dgm:spPr/>
    </dgm:pt>
    <dgm:pt modelId="{D218DFF6-E97B-4008-A85A-1D0B243F866E}" type="pres">
      <dgm:prSet presAssocID="{0B22A613-FCB9-49A3-BB4C-3ECEB6CC67EE}" presName="Name17" presStyleLbl="parChTrans1D3" presStyleIdx="4" presStyleCnt="6"/>
      <dgm:spPr/>
    </dgm:pt>
    <dgm:pt modelId="{06E3F962-11E8-43B1-B15C-B2754A4AC449}" type="pres">
      <dgm:prSet presAssocID="{FD4992F0-C1A1-4313-9733-C202F14ECE93}" presName="hierRoot3" presStyleCnt="0"/>
      <dgm:spPr/>
    </dgm:pt>
    <dgm:pt modelId="{728AD2E7-C544-4E81-8F70-3AF23C06DCE2}" type="pres">
      <dgm:prSet presAssocID="{FD4992F0-C1A1-4313-9733-C202F14ECE93}" presName="composite3" presStyleCnt="0"/>
      <dgm:spPr/>
    </dgm:pt>
    <dgm:pt modelId="{078199F4-CCF0-46A3-B0D6-A6323C425B78}" type="pres">
      <dgm:prSet presAssocID="{FD4992F0-C1A1-4313-9733-C202F14ECE93}" presName="background3" presStyleLbl="node3" presStyleIdx="4" presStyleCnt="6"/>
      <dgm:spPr>
        <a:solidFill>
          <a:srgbClr val="F2F2F2">
            <a:alpha val="30196"/>
          </a:srgbClr>
        </a:solidFill>
        <a:ln>
          <a:noFill/>
        </a:ln>
      </dgm:spPr>
    </dgm:pt>
    <dgm:pt modelId="{29439100-0130-4487-9DDF-FFF55D50B9CB}" type="pres">
      <dgm:prSet presAssocID="{FD4992F0-C1A1-4313-9733-C202F14ECE93}" presName="text3" presStyleLbl="fgAcc3" presStyleIdx="4" presStyleCnt="6">
        <dgm:presLayoutVars>
          <dgm:chPref val="3"/>
        </dgm:presLayoutVars>
      </dgm:prSet>
      <dgm:spPr/>
    </dgm:pt>
    <dgm:pt modelId="{212DA106-2B7A-422A-99FE-5197CC6CBBE4}" type="pres">
      <dgm:prSet presAssocID="{FD4992F0-C1A1-4313-9733-C202F14ECE93}" presName="hierChild4" presStyleCnt="0"/>
      <dgm:spPr/>
    </dgm:pt>
    <dgm:pt modelId="{E0BD015E-29C3-489D-AF04-83AD7909643F}" type="pres">
      <dgm:prSet presAssocID="{5DB61E12-4D96-40F7-BBA0-72A19A012D5D}" presName="Name10" presStyleLbl="parChTrans1D2" presStyleIdx="4" presStyleCnt="5"/>
      <dgm:spPr/>
    </dgm:pt>
    <dgm:pt modelId="{6113067B-3A2C-47C3-BCD9-98187526D4DF}" type="pres">
      <dgm:prSet presAssocID="{662A4174-DEE7-41CC-A6F2-E2F866F3E2AA}" presName="hierRoot2" presStyleCnt="0"/>
      <dgm:spPr/>
    </dgm:pt>
    <dgm:pt modelId="{E1CE1264-8805-4D73-89A1-7E836519CAA6}" type="pres">
      <dgm:prSet presAssocID="{662A4174-DEE7-41CC-A6F2-E2F866F3E2AA}" presName="composite2" presStyleCnt="0"/>
      <dgm:spPr/>
    </dgm:pt>
    <dgm:pt modelId="{85D2F9D4-60F8-468E-910B-F395E154CBA4}" type="pres">
      <dgm:prSet presAssocID="{662A4174-DEE7-41CC-A6F2-E2F866F3E2AA}" presName="background2" presStyleLbl="node2" presStyleIdx="4" presStyleCnt="5"/>
      <dgm:spPr>
        <a:solidFill>
          <a:schemeClr val="accent6">
            <a:lumMod val="60000"/>
            <a:lumOff val="40000"/>
          </a:schemeClr>
        </a:solidFill>
        <a:ln>
          <a:solidFill>
            <a:schemeClr val="accent6">
              <a:lumMod val="40000"/>
              <a:lumOff val="60000"/>
            </a:schemeClr>
          </a:solidFill>
        </a:ln>
      </dgm:spPr>
    </dgm:pt>
    <dgm:pt modelId="{F39541F4-817C-47C6-8364-13F45550A00D}" type="pres">
      <dgm:prSet presAssocID="{662A4174-DEE7-41CC-A6F2-E2F866F3E2AA}" presName="text2" presStyleLbl="fgAcc2" presStyleIdx="4" presStyleCnt="5">
        <dgm:presLayoutVars>
          <dgm:chPref val="3"/>
        </dgm:presLayoutVars>
      </dgm:prSet>
      <dgm:spPr/>
    </dgm:pt>
    <dgm:pt modelId="{8755B98A-124E-4C71-98EB-335B161AFBE2}" type="pres">
      <dgm:prSet presAssocID="{662A4174-DEE7-41CC-A6F2-E2F866F3E2AA}" presName="hierChild3" presStyleCnt="0"/>
      <dgm:spPr/>
    </dgm:pt>
    <dgm:pt modelId="{00820A0C-57C2-494B-A280-B9F8DD07CBDE}" type="pres">
      <dgm:prSet presAssocID="{4BDD14C3-B2D4-4286-AC2A-35D9E45093A7}" presName="Name17" presStyleLbl="parChTrans1D3" presStyleIdx="5" presStyleCnt="6"/>
      <dgm:spPr/>
    </dgm:pt>
    <dgm:pt modelId="{2D7067FF-DC08-42D7-B09B-8FA0E1561B17}" type="pres">
      <dgm:prSet presAssocID="{A63A6CED-73E2-4B29-9EAD-1A081B70B59B}" presName="hierRoot3" presStyleCnt="0"/>
      <dgm:spPr/>
    </dgm:pt>
    <dgm:pt modelId="{5474D4A1-1847-45D4-9885-848A1EC05F72}" type="pres">
      <dgm:prSet presAssocID="{A63A6CED-73E2-4B29-9EAD-1A081B70B59B}" presName="composite3" presStyleCnt="0"/>
      <dgm:spPr/>
    </dgm:pt>
    <dgm:pt modelId="{383A0977-8169-4362-9280-0844FE112646}" type="pres">
      <dgm:prSet presAssocID="{A63A6CED-73E2-4B29-9EAD-1A081B70B59B}" presName="background3" presStyleLbl="node3" presStyleIdx="5" presStyleCnt="6"/>
      <dgm:spPr>
        <a:solidFill>
          <a:srgbClr val="F2F2F2">
            <a:alpha val="30196"/>
          </a:srgbClr>
        </a:solidFill>
        <a:ln>
          <a:noFill/>
        </a:ln>
      </dgm:spPr>
    </dgm:pt>
    <dgm:pt modelId="{B0674F11-6AFB-45AD-8750-2034A4C0BB43}" type="pres">
      <dgm:prSet presAssocID="{A63A6CED-73E2-4B29-9EAD-1A081B70B59B}" presName="text3" presStyleLbl="fgAcc3" presStyleIdx="5" presStyleCnt="6">
        <dgm:presLayoutVars>
          <dgm:chPref val="3"/>
        </dgm:presLayoutVars>
      </dgm:prSet>
      <dgm:spPr/>
    </dgm:pt>
    <dgm:pt modelId="{9B9600FA-83A8-4EF9-B452-1E99CAB83867}" type="pres">
      <dgm:prSet presAssocID="{A63A6CED-73E2-4B29-9EAD-1A081B70B59B}" presName="hierChild4" presStyleCnt="0"/>
      <dgm:spPr/>
    </dgm:pt>
  </dgm:ptLst>
  <dgm:cxnLst>
    <dgm:cxn modelId="{91E2AC20-5582-47C8-A8B1-6E941A1D22A5}" type="presOf" srcId="{A5A5AA3A-CB20-4ACF-96C4-89526CFE5512}" destId="{53CA5EA8-2E51-473A-9E12-560E3900C276}" srcOrd="0" destOrd="0" presId="urn:microsoft.com/office/officeart/2005/8/layout/hierarchy1"/>
    <dgm:cxn modelId="{17F0F923-1A43-4539-8250-E2DC93A84C00}" srcId="{A5A5AA3A-CB20-4ACF-96C4-89526CFE5512}" destId="{ADCABB2F-8060-47F8-B916-BFA0C9BC9E9E}" srcOrd="0" destOrd="0" parTransId="{0A9DB745-DDA0-4CD3-BEED-278E9857EF8F}" sibTransId="{2AFCE410-1E46-46B8-85FF-470B3686682F}"/>
    <dgm:cxn modelId="{6AD0F52A-7C55-46F1-A647-0210166D1FCD}" type="presOf" srcId="{25EDF0FA-8822-42E6-A62F-590104DB51E5}" destId="{2D10921A-2C66-4881-A527-EB0DF76ED135}" srcOrd="0" destOrd="0" presId="urn:microsoft.com/office/officeart/2005/8/layout/hierarchy1"/>
    <dgm:cxn modelId="{3C69E82B-BE81-4A36-9EC5-87F0630CEB4D}" srcId="{662A4174-DEE7-41CC-A6F2-E2F866F3E2AA}" destId="{A63A6CED-73E2-4B29-9EAD-1A081B70B59B}" srcOrd="0" destOrd="0" parTransId="{4BDD14C3-B2D4-4286-AC2A-35D9E45093A7}" sibTransId="{DE592712-4C66-4D2A-A8C1-D373BEA573BE}"/>
    <dgm:cxn modelId="{258E622D-0574-488D-8CEA-C412001924BB}" type="presOf" srcId="{A63A6CED-73E2-4B29-9EAD-1A081B70B59B}" destId="{B0674F11-6AFB-45AD-8750-2034A4C0BB43}" srcOrd="0" destOrd="0" presId="urn:microsoft.com/office/officeart/2005/8/layout/hierarchy1"/>
    <dgm:cxn modelId="{A8D10A2F-57A7-4681-9997-C56DEAEA8761}" srcId="{89D5450E-F1B8-4715-A793-B757EFB66F16}" destId="{770A2529-B344-4067-A1BC-D1F6AAE0816C}" srcOrd="1" destOrd="0" parTransId="{DA146999-A090-445A-9291-1D71D3103960}" sibTransId="{7102D0F8-6331-46D4-B24D-8EF456323AB9}"/>
    <dgm:cxn modelId="{4A3D3032-073F-4CBE-BF84-8DECF4B1B691}" type="presOf" srcId="{ABC58C06-4CA0-442A-9077-A16B70EB25F3}" destId="{6D2A7CFE-E4FF-416C-B9DB-A8F62DEA10A3}" srcOrd="0" destOrd="0" presId="urn:microsoft.com/office/officeart/2005/8/layout/hierarchy1"/>
    <dgm:cxn modelId="{7850854A-03C6-425A-8A5E-93E07DEB6FFA}" type="presOf" srcId="{0A9DB745-DDA0-4CD3-BEED-278E9857EF8F}" destId="{869FB343-6572-45C9-A8FB-BEBA5E3FC94A}" srcOrd="0" destOrd="0" presId="urn:microsoft.com/office/officeart/2005/8/layout/hierarchy1"/>
    <dgm:cxn modelId="{03817D4B-F86E-4E99-A04F-C2A1E6A460D8}" srcId="{ABC58C06-4CA0-442A-9077-A16B70EB25F3}" destId="{F8B9FD7B-333A-4B30-9723-600A78F3A6C8}" srcOrd="0" destOrd="0" parTransId="{56F8B413-C2F5-4951-8A56-CBEF0AE4DB98}" sibTransId="{CE1F42E1-9BDF-4E23-AE19-BA1ACC00536D}"/>
    <dgm:cxn modelId="{E78B5853-6D53-48DF-8EE1-6724218C936F}" srcId="{581945F7-3F3C-41E6-B2C9-DA8735BE621B}" destId="{FD4992F0-C1A1-4313-9733-C202F14ECE93}" srcOrd="1" destOrd="0" parTransId="{0B22A613-FCB9-49A3-BB4C-3ECEB6CC67EE}" sibTransId="{3A9716A4-C96B-4303-95A1-73807D72EAA9}"/>
    <dgm:cxn modelId="{34B3F056-19CB-4A56-B73E-544DE84B92EF}" type="presOf" srcId="{0411A673-26C8-4442-9041-314C5CEAC889}" destId="{A888598F-628B-4478-8074-5F86E0E698DE}" srcOrd="0" destOrd="0" presId="urn:microsoft.com/office/officeart/2005/8/layout/hierarchy1"/>
    <dgm:cxn modelId="{DB26EE57-B17B-4D06-BBF4-72D27275E603}" srcId="{770A2529-B344-4067-A1BC-D1F6AAE0816C}" destId="{662A4174-DEE7-41CC-A6F2-E2F866F3E2AA}" srcOrd="2" destOrd="0" parTransId="{5DB61E12-4D96-40F7-BBA0-72A19A012D5D}" sibTransId="{94F9DA0F-B8EF-4CF4-A95B-DC8967E058D1}"/>
    <dgm:cxn modelId="{847FA060-0B4E-4192-8567-2535BEF9BE2B}" type="presOf" srcId="{37870EBF-C6D4-4698-A970-F422CA22166E}" destId="{8F89A427-A699-4DD6-8AE9-0576948C2BB5}" srcOrd="0" destOrd="0" presId="urn:microsoft.com/office/officeart/2005/8/layout/hierarchy1"/>
    <dgm:cxn modelId="{72E6E56A-7F43-42CB-BC25-7B2AAFA73FEC}" type="presOf" srcId="{77BBA74C-D4E3-467D-A77A-7DD00701F2A5}" destId="{16005F41-9940-410C-8A64-1ADB37D3FF56}" srcOrd="0" destOrd="0" presId="urn:microsoft.com/office/officeart/2005/8/layout/hierarchy1"/>
    <dgm:cxn modelId="{7F6B5E73-5C51-4FEF-8FB9-98C285503913}" type="presOf" srcId="{609B2058-C1E4-407A-9D35-1B49346504D5}" destId="{6FC7A4FA-637B-45D1-84F8-C013B7CAAAC4}" srcOrd="0" destOrd="0" presId="urn:microsoft.com/office/officeart/2005/8/layout/hierarchy1"/>
    <dgm:cxn modelId="{B80DE981-DAFB-4711-8ED8-13BFB0D58769}" srcId="{77BBA74C-D4E3-467D-A77A-7DD00701F2A5}" destId="{ABC58C06-4CA0-442A-9077-A16B70EB25F3}" srcOrd="1" destOrd="0" parTransId="{37870EBF-C6D4-4698-A970-F422CA22166E}" sibTransId="{F64BD216-0D3F-4BC1-AC1C-DEC0D272F35E}"/>
    <dgm:cxn modelId="{D44CCB91-A7F5-4953-B60A-AC86C486D464}" type="presOf" srcId="{BB074B34-A2D8-42F7-B3D7-AD29DC84AB28}" destId="{3017943A-F1DB-4DFA-AF63-90EF1E6BD113}" srcOrd="0" destOrd="0" presId="urn:microsoft.com/office/officeart/2005/8/layout/hierarchy1"/>
    <dgm:cxn modelId="{2834FD93-7666-422E-9030-26868F6ABF3F}" srcId="{770A2529-B344-4067-A1BC-D1F6AAE0816C}" destId="{581945F7-3F3C-41E6-B2C9-DA8735BE621B}" srcOrd="1" destOrd="0" parTransId="{2223C689-D060-403E-8B83-5587CE1F31D6}" sibTransId="{E287682B-E6FA-4DED-AFA1-0AA0D1D7A422}"/>
    <dgm:cxn modelId="{D1333094-B48E-42C0-A6BE-E62E783B48C3}" srcId="{581945F7-3F3C-41E6-B2C9-DA8735BE621B}" destId="{25EDF0FA-8822-42E6-A62F-590104DB51E5}" srcOrd="0" destOrd="0" parTransId="{7142E30F-351A-4320-9355-93806A31098C}" sibTransId="{4178A7F0-3F23-4924-98C2-1B3F488DE9C6}"/>
    <dgm:cxn modelId="{34D8789B-8708-409D-B628-1EC7D59A2D4A}" type="presOf" srcId="{ADCABB2F-8060-47F8-B916-BFA0C9BC9E9E}" destId="{7E0605CE-AFB6-44C0-A0A9-CD2B88F44E92}" srcOrd="0" destOrd="0" presId="urn:microsoft.com/office/officeart/2005/8/layout/hierarchy1"/>
    <dgm:cxn modelId="{0D3ABD9B-0901-4D05-9A0E-C6392C3BDFA5}" type="presOf" srcId="{56F8B413-C2F5-4951-8A56-CBEF0AE4DB98}" destId="{621C98A6-5B15-4301-8DE9-726CABB826A2}" srcOrd="0" destOrd="0" presId="urn:microsoft.com/office/officeart/2005/8/layout/hierarchy1"/>
    <dgm:cxn modelId="{C9BCED9F-2069-41C8-9B0F-CF619AD033EA}" type="presOf" srcId="{833380DD-C648-4AC7-9E98-FE9743233156}" destId="{95790A38-D0DD-4D29-BF72-297B7664E89A}" srcOrd="0" destOrd="0" presId="urn:microsoft.com/office/officeart/2005/8/layout/hierarchy1"/>
    <dgm:cxn modelId="{2A5305A5-33BF-44DD-A2D2-C7949198DD63}" srcId="{833380DD-C648-4AC7-9E98-FE9743233156}" destId="{609B2058-C1E4-407A-9D35-1B49346504D5}" srcOrd="0" destOrd="0" parTransId="{BB074B34-A2D8-42F7-B3D7-AD29DC84AB28}" sibTransId="{2FB3ECED-CF51-4D49-99DF-F420D262E78F}"/>
    <dgm:cxn modelId="{A55EC7A8-7C04-4F35-9099-10D010BADCAE}" type="presOf" srcId="{89D5450E-F1B8-4715-A793-B757EFB66F16}" destId="{14DF8D4B-0277-4047-87D5-6E13235A50AB}" srcOrd="0" destOrd="0" presId="urn:microsoft.com/office/officeart/2005/8/layout/hierarchy1"/>
    <dgm:cxn modelId="{2D3225AB-1AE9-4606-98D3-444731A9C19A}" srcId="{77BBA74C-D4E3-467D-A77A-7DD00701F2A5}" destId="{A5A5AA3A-CB20-4ACF-96C4-89526CFE5512}" srcOrd="0" destOrd="0" parTransId="{2B4C31FE-F7D9-4FE7-92DC-6C3C559A8223}" sibTransId="{F0699A0B-7C72-4A7C-B2F9-E613DABCA980}"/>
    <dgm:cxn modelId="{39F75CC2-EDEE-45FC-9576-881B9566F4E8}" type="presOf" srcId="{581945F7-3F3C-41E6-B2C9-DA8735BE621B}" destId="{A22E967C-4124-4EB0-8BFA-C1E15AE4A747}" srcOrd="0" destOrd="0" presId="urn:microsoft.com/office/officeart/2005/8/layout/hierarchy1"/>
    <dgm:cxn modelId="{C7D896C4-324D-4A3D-A990-0A446C944AE3}" type="presOf" srcId="{662A4174-DEE7-41CC-A6F2-E2F866F3E2AA}" destId="{F39541F4-817C-47C6-8364-13F45550A00D}" srcOrd="0" destOrd="0" presId="urn:microsoft.com/office/officeart/2005/8/layout/hierarchy1"/>
    <dgm:cxn modelId="{D32B39C8-1BB6-4C98-9BF7-811F51642BF3}" type="presOf" srcId="{FD4992F0-C1A1-4313-9733-C202F14ECE93}" destId="{29439100-0130-4487-9DDF-FFF55D50B9CB}" srcOrd="0" destOrd="0" presId="urn:microsoft.com/office/officeart/2005/8/layout/hierarchy1"/>
    <dgm:cxn modelId="{1B7587CC-D8F0-425C-B4A2-7D91CA28182A}" srcId="{89D5450E-F1B8-4715-A793-B757EFB66F16}" destId="{77BBA74C-D4E3-467D-A77A-7DD00701F2A5}" srcOrd="0" destOrd="0" parTransId="{E08E2C44-792E-4EF3-8411-7070EF4B4FD6}" sibTransId="{95BCC19E-E4CF-489F-936C-8A15F8949AAA}"/>
    <dgm:cxn modelId="{78854CD8-0EFF-472A-9042-347F2D14B3BA}" srcId="{770A2529-B344-4067-A1BC-D1F6AAE0816C}" destId="{833380DD-C648-4AC7-9E98-FE9743233156}" srcOrd="0" destOrd="0" parTransId="{0411A673-26C8-4442-9041-314C5CEAC889}" sibTransId="{8F9FA36A-1402-439B-B06F-38709EDAF6B4}"/>
    <dgm:cxn modelId="{D9D524DB-EFDA-4041-9A2C-522C8B82A412}" type="presOf" srcId="{4BDD14C3-B2D4-4286-AC2A-35D9E45093A7}" destId="{00820A0C-57C2-494B-A280-B9F8DD07CBDE}" srcOrd="0" destOrd="0" presId="urn:microsoft.com/office/officeart/2005/8/layout/hierarchy1"/>
    <dgm:cxn modelId="{41732DDE-6ABD-4365-86B7-F50A85C29B2F}" type="presOf" srcId="{2223C689-D060-403E-8B83-5587CE1F31D6}" destId="{C6B2C33D-A6C2-4B4C-8EF7-518AAD68705B}" srcOrd="0" destOrd="0" presId="urn:microsoft.com/office/officeart/2005/8/layout/hierarchy1"/>
    <dgm:cxn modelId="{619FDDE1-94CE-4FB4-A53D-DF59B249563B}" type="presOf" srcId="{7142E30F-351A-4320-9355-93806A31098C}" destId="{6A55CC38-95DF-4A05-AFA2-54C4B138C637}" srcOrd="0" destOrd="0" presId="urn:microsoft.com/office/officeart/2005/8/layout/hierarchy1"/>
    <dgm:cxn modelId="{904C0DE3-DD5A-420F-8213-0853989DA429}" type="presOf" srcId="{2B4C31FE-F7D9-4FE7-92DC-6C3C559A8223}" destId="{ED0C7DA0-D2B7-4DE1-9763-C1F32EFF1D1C}" srcOrd="0" destOrd="0" presId="urn:microsoft.com/office/officeart/2005/8/layout/hierarchy1"/>
    <dgm:cxn modelId="{C98CABE6-5431-4199-848C-2A1C9A0B9A38}" type="presOf" srcId="{0B22A613-FCB9-49A3-BB4C-3ECEB6CC67EE}" destId="{D218DFF6-E97B-4008-A85A-1D0B243F866E}" srcOrd="0" destOrd="0" presId="urn:microsoft.com/office/officeart/2005/8/layout/hierarchy1"/>
    <dgm:cxn modelId="{10AC0EED-AC07-4DF7-B43C-68FC3B26FE7D}" type="presOf" srcId="{770A2529-B344-4067-A1BC-D1F6AAE0816C}" destId="{36B0D37E-B22B-4F8A-8F53-089EA81E0A39}" srcOrd="0" destOrd="0" presId="urn:microsoft.com/office/officeart/2005/8/layout/hierarchy1"/>
    <dgm:cxn modelId="{1E4FECF4-612A-4E26-B434-4F077F797354}" type="presOf" srcId="{F8B9FD7B-333A-4B30-9723-600A78F3A6C8}" destId="{0B5D1599-B152-493F-9C6B-71987706F82E}" srcOrd="0" destOrd="0" presId="urn:microsoft.com/office/officeart/2005/8/layout/hierarchy1"/>
    <dgm:cxn modelId="{B6B8DFF5-C624-4787-9FE4-793C4AC52E6B}" type="presOf" srcId="{5DB61E12-4D96-40F7-BBA0-72A19A012D5D}" destId="{E0BD015E-29C3-489D-AF04-83AD7909643F}" srcOrd="0" destOrd="0" presId="urn:microsoft.com/office/officeart/2005/8/layout/hierarchy1"/>
    <dgm:cxn modelId="{2C77D1FC-57CE-4EF3-8057-324EC57491FA}" type="presParOf" srcId="{14DF8D4B-0277-4047-87D5-6E13235A50AB}" destId="{A755A3C7-7522-4365-962E-5CEF9362F61C}" srcOrd="0" destOrd="0" presId="urn:microsoft.com/office/officeart/2005/8/layout/hierarchy1"/>
    <dgm:cxn modelId="{84FD4FF8-EA87-4D46-8DE9-C3DDF2D658F9}" type="presParOf" srcId="{A755A3C7-7522-4365-962E-5CEF9362F61C}" destId="{509A2BF4-198B-49FD-B0BF-C637C1C0E429}" srcOrd="0" destOrd="0" presId="urn:microsoft.com/office/officeart/2005/8/layout/hierarchy1"/>
    <dgm:cxn modelId="{AEED7AE9-C8F8-4560-A3B6-2A88A7077386}" type="presParOf" srcId="{509A2BF4-198B-49FD-B0BF-C637C1C0E429}" destId="{F860DDA3-F820-4616-8D0D-B20E39BB8CC5}" srcOrd="0" destOrd="0" presId="urn:microsoft.com/office/officeart/2005/8/layout/hierarchy1"/>
    <dgm:cxn modelId="{2476F9B2-DA89-46CD-AE17-0092F363CEE3}" type="presParOf" srcId="{509A2BF4-198B-49FD-B0BF-C637C1C0E429}" destId="{16005F41-9940-410C-8A64-1ADB37D3FF56}" srcOrd="1" destOrd="0" presId="urn:microsoft.com/office/officeart/2005/8/layout/hierarchy1"/>
    <dgm:cxn modelId="{38142CAA-B847-423F-B558-D1D28B33F503}" type="presParOf" srcId="{A755A3C7-7522-4365-962E-5CEF9362F61C}" destId="{5A308822-8611-4EE9-95BD-61A3B061FFBB}" srcOrd="1" destOrd="0" presId="urn:microsoft.com/office/officeart/2005/8/layout/hierarchy1"/>
    <dgm:cxn modelId="{72867240-4EF8-46D0-B450-F534DDEAF3E8}" type="presParOf" srcId="{5A308822-8611-4EE9-95BD-61A3B061FFBB}" destId="{ED0C7DA0-D2B7-4DE1-9763-C1F32EFF1D1C}" srcOrd="0" destOrd="0" presId="urn:microsoft.com/office/officeart/2005/8/layout/hierarchy1"/>
    <dgm:cxn modelId="{6ABE90C4-8877-47FB-90AE-52AA9DECF250}" type="presParOf" srcId="{5A308822-8611-4EE9-95BD-61A3B061FFBB}" destId="{7DCD3295-08D3-44D4-84AD-D1C8A76ABDFB}" srcOrd="1" destOrd="0" presId="urn:microsoft.com/office/officeart/2005/8/layout/hierarchy1"/>
    <dgm:cxn modelId="{553BD15F-B2E8-4752-9D7E-EB0396213F37}" type="presParOf" srcId="{7DCD3295-08D3-44D4-84AD-D1C8A76ABDFB}" destId="{0D112F00-5C5A-4344-B327-94548A45E866}" srcOrd="0" destOrd="0" presId="urn:microsoft.com/office/officeart/2005/8/layout/hierarchy1"/>
    <dgm:cxn modelId="{C2BD58FC-CD7E-4F0E-B7DC-889AF344ECAB}" type="presParOf" srcId="{0D112F00-5C5A-4344-B327-94548A45E866}" destId="{969AC793-7697-4AA2-9301-334D6A0ED038}" srcOrd="0" destOrd="0" presId="urn:microsoft.com/office/officeart/2005/8/layout/hierarchy1"/>
    <dgm:cxn modelId="{BECE58ED-073E-4850-A5E1-EEE9A4500393}" type="presParOf" srcId="{0D112F00-5C5A-4344-B327-94548A45E866}" destId="{53CA5EA8-2E51-473A-9E12-560E3900C276}" srcOrd="1" destOrd="0" presId="urn:microsoft.com/office/officeart/2005/8/layout/hierarchy1"/>
    <dgm:cxn modelId="{E7C92A3B-1C2D-4FE6-B85C-2723C50C847A}" type="presParOf" srcId="{7DCD3295-08D3-44D4-84AD-D1C8A76ABDFB}" destId="{BE7B023A-3C67-4B12-8E1F-6413E25756FC}" srcOrd="1" destOrd="0" presId="urn:microsoft.com/office/officeart/2005/8/layout/hierarchy1"/>
    <dgm:cxn modelId="{783EAF1E-6A58-4EE2-ABCA-034F29D924CE}" type="presParOf" srcId="{BE7B023A-3C67-4B12-8E1F-6413E25756FC}" destId="{869FB343-6572-45C9-A8FB-BEBA5E3FC94A}" srcOrd="0" destOrd="0" presId="urn:microsoft.com/office/officeart/2005/8/layout/hierarchy1"/>
    <dgm:cxn modelId="{AE0B1743-0249-4B9C-8AEB-603B94DFFABE}" type="presParOf" srcId="{BE7B023A-3C67-4B12-8E1F-6413E25756FC}" destId="{2EB88395-C0F5-4D6F-AFA5-D24691FB82CF}" srcOrd="1" destOrd="0" presId="urn:microsoft.com/office/officeart/2005/8/layout/hierarchy1"/>
    <dgm:cxn modelId="{9DACC8B3-C714-4759-95B1-1B86773EC9D0}" type="presParOf" srcId="{2EB88395-C0F5-4D6F-AFA5-D24691FB82CF}" destId="{648761B9-9B00-41B8-9D53-0DECFCFFDBFF}" srcOrd="0" destOrd="0" presId="urn:microsoft.com/office/officeart/2005/8/layout/hierarchy1"/>
    <dgm:cxn modelId="{B202F13A-2307-4101-89F5-624795D4CCA5}" type="presParOf" srcId="{648761B9-9B00-41B8-9D53-0DECFCFFDBFF}" destId="{931B589E-A83B-464F-B0A1-5278613395B4}" srcOrd="0" destOrd="0" presId="urn:microsoft.com/office/officeart/2005/8/layout/hierarchy1"/>
    <dgm:cxn modelId="{10EA148A-2C3D-4802-B96A-48DA929FCE09}" type="presParOf" srcId="{648761B9-9B00-41B8-9D53-0DECFCFFDBFF}" destId="{7E0605CE-AFB6-44C0-A0A9-CD2B88F44E92}" srcOrd="1" destOrd="0" presId="urn:microsoft.com/office/officeart/2005/8/layout/hierarchy1"/>
    <dgm:cxn modelId="{1C223745-3F96-4EE1-9744-102D85C516C4}" type="presParOf" srcId="{2EB88395-C0F5-4D6F-AFA5-D24691FB82CF}" destId="{46592657-1A74-42B3-854C-0C614A799181}" srcOrd="1" destOrd="0" presId="urn:microsoft.com/office/officeart/2005/8/layout/hierarchy1"/>
    <dgm:cxn modelId="{D881C96F-8246-420D-8662-21AC20209146}" type="presParOf" srcId="{5A308822-8611-4EE9-95BD-61A3B061FFBB}" destId="{8F89A427-A699-4DD6-8AE9-0576948C2BB5}" srcOrd="2" destOrd="0" presId="urn:microsoft.com/office/officeart/2005/8/layout/hierarchy1"/>
    <dgm:cxn modelId="{D96CD263-B335-4318-BC94-F7EAA44F749F}" type="presParOf" srcId="{5A308822-8611-4EE9-95BD-61A3B061FFBB}" destId="{8C1048C0-6119-468A-A504-039D35D7CCAD}" srcOrd="3" destOrd="0" presId="urn:microsoft.com/office/officeart/2005/8/layout/hierarchy1"/>
    <dgm:cxn modelId="{1D0BBEAA-C1BE-41AA-84BD-0FBA15A01A96}" type="presParOf" srcId="{8C1048C0-6119-468A-A504-039D35D7CCAD}" destId="{C73130AF-7343-4364-9C7C-50070CA078B0}" srcOrd="0" destOrd="0" presId="urn:microsoft.com/office/officeart/2005/8/layout/hierarchy1"/>
    <dgm:cxn modelId="{9B30DF6B-4334-43DD-9D3C-1034570BED92}" type="presParOf" srcId="{C73130AF-7343-4364-9C7C-50070CA078B0}" destId="{63CDAB4E-F589-4EAA-AF91-1DCEC573D6D3}" srcOrd="0" destOrd="0" presId="urn:microsoft.com/office/officeart/2005/8/layout/hierarchy1"/>
    <dgm:cxn modelId="{856D35D8-BFC1-4AC4-AD0C-691B502DE042}" type="presParOf" srcId="{C73130AF-7343-4364-9C7C-50070CA078B0}" destId="{6D2A7CFE-E4FF-416C-B9DB-A8F62DEA10A3}" srcOrd="1" destOrd="0" presId="urn:microsoft.com/office/officeart/2005/8/layout/hierarchy1"/>
    <dgm:cxn modelId="{CDE8578E-F257-48B6-B8C4-9B1938CB651C}" type="presParOf" srcId="{8C1048C0-6119-468A-A504-039D35D7CCAD}" destId="{DF850FE4-6FE0-49A8-8390-C65FA4C3DABF}" srcOrd="1" destOrd="0" presId="urn:microsoft.com/office/officeart/2005/8/layout/hierarchy1"/>
    <dgm:cxn modelId="{85F30D43-ABEB-449A-A1AC-3C2468A87BAE}" type="presParOf" srcId="{DF850FE4-6FE0-49A8-8390-C65FA4C3DABF}" destId="{621C98A6-5B15-4301-8DE9-726CABB826A2}" srcOrd="0" destOrd="0" presId="urn:microsoft.com/office/officeart/2005/8/layout/hierarchy1"/>
    <dgm:cxn modelId="{1E4D206F-73A1-49DD-B162-3F54AD2FB92F}" type="presParOf" srcId="{DF850FE4-6FE0-49A8-8390-C65FA4C3DABF}" destId="{F0E02CC2-EB92-43FE-9393-D96298596DE7}" srcOrd="1" destOrd="0" presId="urn:microsoft.com/office/officeart/2005/8/layout/hierarchy1"/>
    <dgm:cxn modelId="{0E74B8B9-7D42-437E-BCB3-9972DC85AA08}" type="presParOf" srcId="{F0E02CC2-EB92-43FE-9393-D96298596DE7}" destId="{500EEDDC-1A7E-4144-A1EB-C2959064CACC}" srcOrd="0" destOrd="0" presId="urn:microsoft.com/office/officeart/2005/8/layout/hierarchy1"/>
    <dgm:cxn modelId="{8DCE90E1-B351-43BA-BFFD-9621C60F0D4E}" type="presParOf" srcId="{500EEDDC-1A7E-4144-A1EB-C2959064CACC}" destId="{14473884-F7D8-4209-AD2B-943C0AAD3B86}" srcOrd="0" destOrd="0" presId="urn:microsoft.com/office/officeart/2005/8/layout/hierarchy1"/>
    <dgm:cxn modelId="{F39F8B34-22F0-4645-BA52-77E49B3991DE}" type="presParOf" srcId="{500EEDDC-1A7E-4144-A1EB-C2959064CACC}" destId="{0B5D1599-B152-493F-9C6B-71987706F82E}" srcOrd="1" destOrd="0" presId="urn:microsoft.com/office/officeart/2005/8/layout/hierarchy1"/>
    <dgm:cxn modelId="{DD58D128-2C90-468C-A36B-9FEAF699E557}" type="presParOf" srcId="{F0E02CC2-EB92-43FE-9393-D96298596DE7}" destId="{6C682F48-9CE6-46DC-96FB-A8350EF59696}" srcOrd="1" destOrd="0" presId="urn:microsoft.com/office/officeart/2005/8/layout/hierarchy1"/>
    <dgm:cxn modelId="{8853D7CF-2D3B-4091-866C-0E5A8FBF5F72}" type="presParOf" srcId="{14DF8D4B-0277-4047-87D5-6E13235A50AB}" destId="{7EF1872C-175C-44E6-AA48-228222F872F5}" srcOrd="1" destOrd="0" presId="urn:microsoft.com/office/officeart/2005/8/layout/hierarchy1"/>
    <dgm:cxn modelId="{631B1C85-6F7D-4574-85D6-52521A1F09C4}" type="presParOf" srcId="{7EF1872C-175C-44E6-AA48-228222F872F5}" destId="{49EB2332-961B-48C0-A38E-4BED91AD3419}" srcOrd="0" destOrd="0" presId="urn:microsoft.com/office/officeart/2005/8/layout/hierarchy1"/>
    <dgm:cxn modelId="{F863E087-23D8-40BF-B077-4A2D7447A9DD}" type="presParOf" srcId="{49EB2332-961B-48C0-A38E-4BED91AD3419}" destId="{A5322782-EC52-4EAC-9354-4117F6DB488D}" srcOrd="0" destOrd="0" presId="urn:microsoft.com/office/officeart/2005/8/layout/hierarchy1"/>
    <dgm:cxn modelId="{A9B59F53-A5C5-4BE2-A10D-38807C912DF3}" type="presParOf" srcId="{49EB2332-961B-48C0-A38E-4BED91AD3419}" destId="{36B0D37E-B22B-4F8A-8F53-089EA81E0A39}" srcOrd="1" destOrd="0" presId="urn:microsoft.com/office/officeart/2005/8/layout/hierarchy1"/>
    <dgm:cxn modelId="{C3A6A0F3-2EDE-4E61-98DC-63FDAC98BA3A}" type="presParOf" srcId="{7EF1872C-175C-44E6-AA48-228222F872F5}" destId="{67E5A920-C700-4123-BF7D-B98FCA527492}" srcOrd="1" destOrd="0" presId="urn:microsoft.com/office/officeart/2005/8/layout/hierarchy1"/>
    <dgm:cxn modelId="{886CBF81-FD56-47AF-92B9-C9B2F995EF48}" type="presParOf" srcId="{67E5A920-C700-4123-BF7D-B98FCA527492}" destId="{A888598F-628B-4478-8074-5F86E0E698DE}" srcOrd="0" destOrd="0" presId="urn:microsoft.com/office/officeart/2005/8/layout/hierarchy1"/>
    <dgm:cxn modelId="{03B0282D-B31B-4E91-A198-9D5C1E05AC9A}" type="presParOf" srcId="{67E5A920-C700-4123-BF7D-B98FCA527492}" destId="{89E46B56-2707-4D08-9789-67702D3DE1B7}" srcOrd="1" destOrd="0" presId="urn:microsoft.com/office/officeart/2005/8/layout/hierarchy1"/>
    <dgm:cxn modelId="{743133C9-0E4E-4EF3-9E01-F232BA855193}" type="presParOf" srcId="{89E46B56-2707-4D08-9789-67702D3DE1B7}" destId="{9821843B-7520-4EAE-9EC4-2A9AA2C950C8}" srcOrd="0" destOrd="0" presId="urn:microsoft.com/office/officeart/2005/8/layout/hierarchy1"/>
    <dgm:cxn modelId="{D9B6E1C2-1BC0-4A53-83F8-E7FC15BCA6C6}" type="presParOf" srcId="{9821843B-7520-4EAE-9EC4-2A9AA2C950C8}" destId="{D0D9F718-9BE5-4130-8A9B-6AF29E579BCF}" srcOrd="0" destOrd="0" presId="urn:microsoft.com/office/officeart/2005/8/layout/hierarchy1"/>
    <dgm:cxn modelId="{64C9CE0E-3AEF-40D9-B31E-EDF9EA6591E6}" type="presParOf" srcId="{9821843B-7520-4EAE-9EC4-2A9AA2C950C8}" destId="{95790A38-D0DD-4D29-BF72-297B7664E89A}" srcOrd="1" destOrd="0" presId="urn:microsoft.com/office/officeart/2005/8/layout/hierarchy1"/>
    <dgm:cxn modelId="{CD6B9106-0137-4DB6-A2B4-00C1595AAA69}" type="presParOf" srcId="{89E46B56-2707-4D08-9789-67702D3DE1B7}" destId="{82D40FDC-3447-48CE-BFE3-262EF39D1B38}" srcOrd="1" destOrd="0" presId="urn:microsoft.com/office/officeart/2005/8/layout/hierarchy1"/>
    <dgm:cxn modelId="{71AC3479-6C4D-4618-A2FB-C31E68069F14}" type="presParOf" srcId="{82D40FDC-3447-48CE-BFE3-262EF39D1B38}" destId="{3017943A-F1DB-4DFA-AF63-90EF1E6BD113}" srcOrd="0" destOrd="0" presId="urn:microsoft.com/office/officeart/2005/8/layout/hierarchy1"/>
    <dgm:cxn modelId="{ED3CC02A-BD90-4D0C-8A8D-8921B74A7B2E}" type="presParOf" srcId="{82D40FDC-3447-48CE-BFE3-262EF39D1B38}" destId="{2D8DAC71-A54A-47A9-8F35-3B05DB2F0C97}" srcOrd="1" destOrd="0" presId="urn:microsoft.com/office/officeart/2005/8/layout/hierarchy1"/>
    <dgm:cxn modelId="{E43DDB8B-BA71-4D29-8507-9F6312C0F28A}" type="presParOf" srcId="{2D8DAC71-A54A-47A9-8F35-3B05DB2F0C97}" destId="{3AA546F5-F2BD-48EA-87BA-12C86322869D}" srcOrd="0" destOrd="0" presId="urn:microsoft.com/office/officeart/2005/8/layout/hierarchy1"/>
    <dgm:cxn modelId="{8EA7CB90-93D8-41B0-A6B4-3F9DA2979197}" type="presParOf" srcId="{3AA546F5-F2BD-48EA-87BA-12C86322869D}" destId="{F5665C92-5CD8-47AA-8DA1-3D189AE4B264}" srcOrd="0" destOrd="0" presId="urn:microsoft.com/office/officeart/2005/8/layout/hierarchy1"/>
    <dgm:cxn modelId="{4293BC82-9B7B-456C-A670-A930DE25CCE2}" type="presParOf" srcId="{3AA546F5-F2BD-48EA-87BA-12C86322869D}" destId="{6FC7A4FA-637B-45D1-84F8-C013B7CAAAC4}" srcOrd="1" destOrd="0" presId="urn:microsoft.com/office/officeart/2005/8/layout/hierarchy1"/>
    <dgm:cxn modelId="{C8878E2A-4D9F-48E6-B9C5-A30A36A5E9A9}" type="presParOf" srcId="{2D8DAC71-A54A-47A9-8F35-3B05DB2F0C97}" destId="{A13C41DB-B5C6-49CA-B76C-0783498EB04A}" srcOrd="1" destOrd="0" presId="urn:microsoft.com/office/officeart/2005/8/layout/hierarchy1"/>
    <dgm:cxn modelId="{1F289906-7FA2-461B-B744-2C199DFE1A1C}" type="presParOf" srcId="{67E5A920-C700-4123-BF7D-B98FCA527492}" destId="{C6B2C33D-A6C2-4B4C-8EF7-518AAD68705B}" srcOrd="2" destOrd="0" presId="urn:microsoft.com/office/officeart/2005/8/layout/hierarchy1"/>
    <dgm:cxn modelId="{35857C5D-AC97-45BF-A5E2-2C3CAB5051FD}" type="presParOf" srcId="{67E5A920-C700-4123-BF7D-B98FCA527492}" destId="{CB95743A-83C4-47BC-A421-1A19A8C7C271}" srcOrd="3" destOrd="0" presId="urn:microsoft.com/office/officeart/2005/8/layout/hierarchy1"/>
    <dgm:cxn modelId="{700E5247-B098-4969-9624-D42C3CCBE57F}" type="presParOf" srcId="{CB95743A-83C4-47BC-A421-1A19A8C7C271}" destId="{9613C91C-DB19-4325-9250-A6D2A0960731}" srcOrd="0" destOrd="0" presId="urn:microsoft.com/office/officeart/2005/8/layout/hierarchy1"/>
    <dgm:cxn modelId="{266A6A14-3585-4E0A-8C07-E455B5091D22}" type="presParOf" srcId="{9613C91C-DB19-4325-9250-A6D2A0960731}" destId="{8CBE1F92-E7EA-4CEA-AD65-DD21C8313D78}" srcOrd="0" destOrd="0" presId="urn:microsoft.com/office/officeart/2005/8/layout/hierarchy1"/>
    <dgm:cxn modelId="{F9B5F36E-FF83-49F7-B010-99642186898F}" type="presParOf" srcId="{9613C91C-DB19-4325-9250-A6D2A0960731}" destId="{A22E967C-4124-4EB0-8BFA-C1E15AE4A747}" srcOrd="1" destOrd="0" presId="urn:microsoft.com/office/officeart/2005/8/layout/hierarchy1"/>
    <dgm:cxn modelId="{C2607D9E-BF85-4F17-BEB3-1B0A43253267}" type="presParOf" srcId="{CB95743A-83C4-47BC-A421-1A19A8C7C271}" destId="{EE88F95B-F372-4DD8-88CF-299B12B5A4A6}" srcOrd="1" destOrd="0" presId="urn:microsoft.com/office/officeart/2005/8/layout/hierarchy1"/>
    <dgm:cxn modelId="{FAFF44D8-8E7E-49B1-829E-1D01FBB0FA7A}" type="presParOf" srcId="{EE88F95B-F372-4DD8-88CF-299B12B5A4A6}" destId="{6A55CC38-95DF-4A05-AFA2-54C4B138C637}" srcOrd="0" destOrd="0" presId="urn:microsoft.com/office/officeart/2005/8/layout/hierarchy1"/>
    <dgm:cxn modelId="{E50E35DF-1C7D-4112-B7F1-B45BB7A92F62}" type="presParOf" srcId="{EE88F95B-F372-4DD8-88CF-299B12B5A4A6}" destId="{8C18F080-6737-480E-AF62-351A08F60450}" srcOrd="1" destOrd="0" presId="urn:microsoft.com/office/officeart/2005/8/layout/hierarchy1"/>
    <dgm:cxn modelId="{0F471751-BB74-4ED0-AD02-CFA74BAA2D89}" type="presParOf" srcId="{8C18F080-6737-480E-AF62-351A08F60450}" destId="{55C1AC4B-4C93-4E9D-A5A3-0BF41CA1A5DB}" srcOrd="0" destOrd="0" presId="urn:microsoft.com/office/officeart/2005/8/layout/hierarchy1"/>
    <dgm:cxn modelId="{4456233B-B5B7-42C2-8B56-A9C88920017D}" type="presParOf" srcId="{55C1AC4B-4C93-4E9D-A5A3-0BF41CA1A5DB}" destId="{EAB3632E-7EB2-49A9-9A1D-67334D07B8E5}" srcOrd="0" destOrd="0" presId="urn:microsoft.com/office/officeart/2005/8/layout/hierarchy1"/>
    <dgm:cxn modelId="{EF888746-5A29-4641-8458-E1F248C9DA6E}" type="presParOf" srcId="{55C1AC4B-4C93-4E9D-A5A3-0BF41CA1A5DB}" destId="{2D10921A-2C66-4881-A527-EB0DF76ED135}" srcOrd="1" destOrd="0" presId="urn:microsoft.com/office/officeart/2005/8/layout/hierarchy1"/>
    <dgm:cxn modelId="{0103EF2F-B04D-4A69-BF80-66F3638AE7B5}" type="presParOf" srcId="{8C18F080-6737-480E-AF62-351A08F60450}" destId="{7EEABB6C-8DCC-4939-BC57-3432F8846D13}" srcOrd="1" destOrd="0" presId="urn:microsoft.com/office/officeart/2005/8/layout/hierarchy1"/>
    <dgm:cxn modelId="{AC2479A8-2EA3-4246-AB67-B83A92DBEF09}" type="presParOf" srcId="{EE88F95B-F372-4DD8-88CF-299B12B5A4A6}" destId="{D218DFF6-E97B-4008-A85A-1D0B243F866E}" srcOrd="2" destOrd="0" presId="urn:microsoft.com/office/officeart/2005/8/layout/hierarchy1"/>
    <dgm:cxn modelId="{05C93453-9D03-4C57-83AE-8342D0EA41D0}" type="presParOf" srcId="{EE88F95B-F372-4DD8-88CF-299B12B5A4A6}" destId="{06E3F962-11E8-43B1-B15C-B2754A4AC449}" srcOrd="3" destOrd="0" presId="urn:microsoft.com/office/officeart/2005/8/layout/hierarchy1"/>
    <dgm:cxn modelId="{2F407A0C-AC1A-458C-9D00-8DF629E95C6C}" type="presParOf" srcId="{06E3F962-11E8-43B1-B15C-B2754A4AC449}" destId="{728AD2E7-C544-4E81-8F70-3AF23C06DCE2}" srcOrd="0" destOrd="0" presId="urn:microsoft.com/office/officeart/2005/8/layout/hierarchy1"/>
    <dgm:cxn modelId="{E4363D37-7DFC-4803-8D54-27E9DD30DB24}" type="presParOf" srcId="{728AD2E7-C544-4E81-8F70-3AF23C06DCE2}" destId="{078199F4-CCF0-46A3-B0D6-A6323C425B78}" srcOrd="0" destOrd="0" presId="urn:microsoft.com/office/officeart/2005/8/layout/hierarchy1"/>
    <dgm:cxn modelId="{85C07223-8A81-4583-A384-49D2EC8F6B07}" type="presParOf" srcId="{728AD2E7-C544-4E81-8F70-3AF23C06DCE2}" destId="{29439100-0130-4487-9DDF-FFF55D50B9CB}" srcOrd="1" destOrd="0" presId="urn:microsoft.com/office/officeart/2005/8/layout/hierarchy1"/>
    <dgm:cxn modelId="{FAF03065-4A5C-4B7C-B3D8-ADEB11B4C51C}" type="presParOf" srcId="{06E3F962-11E8-43B1-B15C-B2754A4AC449}" destId="{212DA106-2B7A-422A-99FE-5197CC6CBBE4}" srcOrd="1" destOrd="0" presId="urn:microsoft.com/office/officeart/2005/8/layout/hierarchy1"/>
    <dgm:cxn modelId="{C0D084E3-B54F-4B7C-9F53-6C942D38CDC8}" type="presParOf" srcId="{67E5A920-C700-4123-BF7D-B98FCA527492}" destId="{E0BD015E-29C3-489D-AF04-83AD7909643F}" srcOrd="4" destOrd="0" presId="urn:microsoft.com/office/officeart/2005/8/layout/hierarchy1"/>
    <dgm:cxn modelId="{CF539E88-E55C-4B91-8D85-DCBE4198C684}" type="presParOf" srcId="{67E5A920-C700-4123-BF7D-B98FCA527492}" destId="{6113067B-3A2C-47C3-BCD9-98187526D4DF}" srcOrd="5" destOrd="0" presId="urn:microsoft.com/office/officeart/2005/8/layout/hierarchy1"/>
    <dgm:cxn modelId="{0B5EEFCD-F1FB-4564-8A04-202E3DFF1D94}" type="presParOf" srcId="{6113067B-3A2C-47C3-BCD9-98187526D4DF}" destId="{E1CE1264-8805-4D73-89A1-7E836519CAA6}" srcOrd="0" destOrd="0" presId="urn:microsoft.com/office/officeart/2005/8/layout/hierarchy1"/>
    <dgm:cxn modelId="{FBFEF6C5-8FB9-4A13-96E8-E9894D5EF31F}" type="presParOf" srcId="{E1CE1264-8805-4D73-89A1-7E836519CAA6}" destId="{85D2F9D4-60F8-468E-910B-F395E154CBA4}" srcOrd="0" destOrd="0" presId="urn:microsoft.com/office/officeart/2005/8/layout/hierarchy1"/>
    <dgm:cxn modelId="{1691D9DB-B918-4A49-AC08-DB5E5DB57485}" type="presParOf" srcId="{E1CE1264-8805-4D73-89A1-7E836519CAA6}" destId="{F39541F4-817C-47C6-8364-13F45550A00D}" srcOrd="1" destOrd="0" presId="urn:microsoft.com/office/officeart/2005/8/layout/hierarchy1"/>
    <dgm:cxn modelId="{D7FC9233-97D8-4FF9-8DF1-75FF380BDF43}" type="presParOf" srcId="{6113067B-3A2C-47C3-BCD9-98187526D4DF}" destId="{8755B98A-124E-4C71-98EB-335B161AFBE2}" srcOrd="1" destOrd="0" presId="urn:microsoft.com/office/officeart/2005/8/layout/hierarchy1"/>
    <dgm:cxn modelId="{7AF4F681-139E-4127-B614-A6543FC98490}" type="presParOf" srcId="{8755B98A-124E-4C71-98EB-335B161AFBE2}" destId="{00820A0C-57C2-494B-A280-B9F8DD07CBDE}" srcOrd="0" destOrd="0" presId="urn:microsoft.com/office/officeart/2005/8/layout/hierarchy1"/>
    <dgm:cxn modelId="{BE8CBB7C-80D8-4D75-9BB2-A2AF0655AF28}" type="presParOf" srcId="{8755B98A-124E-4C71-98EB-335B161AFBE2}" destId="{2D7067FF-DC08-42D7-B09B-8FA0E1561B17}" srcOrd="1" destOrd="0" presId="urn:microsoft.com/office/officeart/2005/8/layout/hierarchy1"/>
    <dgm:cxn modelId="{EF07AA9B-CC58-4007-9146-47531E7092D2}" type="presParOf" srcId="{2D7067FF-DC08-42D7-B09B-8FA0E1561B17}" destId="{5474D4A1-1847-45D4-9885-848A1EC05F72}" srcOrd="0" destOrd="0" presId="urn:microsoft.com/office/officeart/2005/8/layout/hierarchy1"/>
    <dgm:cxn modelId="{B5A262FB-78F8-4E31-A32B-FD8D9D4205A3}" type="presParOf" srcId="{5474D4A1-1847-45D4-9885-848A1EC05F72}" destId="{383A0977-8169-4362-9280-0844FE112646}" srcOrd="0" destOrd="0" presId="urn:microsoft.com/office/officeart/2005/8/layout/hierarchy1"/>
    <dgm:cxn modelId="{C7494572-DA2F-408E-9CF8-09B575DB61AE}" type="presParOf" srcId="{5474D4A1-1847-45D4-9885-848A1EC05F72}" destId="{B0674F11-6AFB-45AD-8750-2034A4C0BB43}" srcOrd="1" destOrd="0" presId="urn:microsoft.com/office/officeart/2005/8/layout/hierarchy1"/>
    <dgm:cxn modelId="{4927EB0E-D8C8-43EA-91E0-FD5675F3BA34}" type="presParOf" srcId="{2D7067FF-DC08-42D7-B09B-8FA0E1561B17}" destId="{9B9600FA-83A8-4EF9-B452-1E99CAB8386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20A0C-57C2-494B-A280-B9F8DD07CBDE}">
      <dsp:nvSpPr>
        <dsp:cNvPr id="0" name=""/>
        <dsp:cNvSpPr/>
      </dsp:nvSpPr>
      <dsp:spPr>
        <a:xfrm>
          <a:off x="7209291" y="1997121"/>
          <a:ext cx="91440" cy="319116"/>
        </a:xfrm>
        <a:custGeom>
          <a:avLst/>
          <a:gdLst/>
          <a:ahLst/>
          <a:cxnLst/>
          <a:rect l="0" t="0" r="0" b="0"/>
          <a:pathLst>
            <a:path>
              <a:moveTo>
                <a:pt x="45720" y="0"/>
              </a:moveTo>
              <a:lnTo>
                <a:pt x="45720"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D015E-29C3-489D-AF04-83AD7909643F}">
      <dsp:nvSpPr>
        <dsp:cNvPr id="0" name=""/>
        <dsp:cNvSpPr/>
      </dsp:nvSpPr>
      <dsp:spPr>
        <a:xfrm>
          <a:off x="5243385" y="981250"/>
          <a:ext cx="2011625" cy="319116"/>
        </a:xfrm>
        <a:custGeom>
          <a:avLst/>
          <a:gdLst/>
          <a:ahLst/>
          <a:cxnLst/>
          <a:rect l="0" t="0" r="0" b="0"/>
          <a:pathLst>
            <a:path>
              <a:moveTo>
                <a:pt x="0" y="0"/>
              </a:moveTo>
              <a:lnTo>
                <a:pt x="0" y="217468"/>
              </a:lnTo>
              <a:lnTo>
                <a:pt x="2011625" y="217468"/>
              </a:lnTo>
              <a:lnTo>
                <a:pt x="2011625" y="319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18DFF6-E97B-4008-A85A-1D0B243F866E}">
      <dsp:nvSpPr>
        <dsp:cNvPr id="0" name=""/>
        <dsp:cNvSpPr/>
      </dsp:nvSpPr>
      <dsp:spPr>
        <a:xfrm>
          <a:off x="5243385" y="1997121"/>
          <a:ext cx="670541" cy="319116"/>
        </a:xfrm>
        <a:custGeom>
          <a:avLst/>
          <a:gdLst/>
          <a:ahLst/>
          <a:cxnLst/>
          <a:rect l="0" t="0" r="0" b="0"/>
          <a:pathLst>
            <a:path>
              <a:moveTo>
                <a:pt x="0" y="0"/>
              </a:moveTo>
              <a:lnTo>
                <a:pt x="0" y="217468"/>
              </a:lnTo>
              <a:lnTo>
                <a:pt x="670541" y="217468"/>
              </a:lnTo>
              <a:lnTo>
                <a:pt x="670541"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5CC38-95DF-4A05-AFA2-54C4B138C637}">
      <dsp:nvSpPr>
        <dsp:cNvPr id="0" name=""/>
        <dsp:cNvSpPr/>
      </dsp:nvSpPr>
      <dsp:spPr>
        <a:xfrm>
          <a:off x="4572844" y="1997121"/>
          <a:ext cx="670541" cy="319116"/>
        </a:xfrm>
        <a:custGeom>
          <a:avLst/>
          <a:gdLst/>
          <a:ahLst/>
          <a:cxnLst/>
          <a:rect l="0" t="0" r="0" b="0"/>
          <a:pathLst>
            <a:path>
              <a:moveTo>
                <a:pt x="670541" y="0"/>
              </a:moveTo>
              <a:lnTo>
                <a:pt x="670541" y="217468"/>
              </a:lnTo>
              <a:lnTo>
                <a:pt x="0" y="217468"/>
              </a:lnTo>
              <a:lnTo>
                <a:pt x="0"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2C33D-A6C2-4B4C-8EF7-518AAD68705B}">
      <dsp:nvSpPr>
        <dsp:cNvPr id="0" name=""/>
        <dsp:cNvSpPr/>
      </dsp:nvSpPr>
      <dsp:spPr>
        <a:xfrm>
          <a:off x="5197665" y="981250"/>
          <a:ext cx="91440" cy="319116"/>
        </a:xfrm>
        <a:custGeom>
          <a:avLst/>
          <a:gdLst/>
          <a:ahLst/>
          <a:cxnLst/>
          <a:rect l="0" t="0" r="0" b="0"/>
          <a:pathLst>
            <a:path>
              <a:moveTo>
                <a:pt x="45720" y="0"/>
              </a:moveTo>
              <a:lnTo>
                <a:pt x="45720" y="319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17943A-F1DB-4DFA-AF63-90EF1E6BD113}">
      <dsp:nvSpPr>
        <dsp:cNvPr id="0" name=""/>
        <dsp:cNvSpPr/>
      </dsp:nvSpPr>
      <dsp:spPr>
        <a:xfrm>
          <a:off x="3186040" y="1997121"/>
          <a:ext cx="91440" cy="319116"/>
        </a:xfrm>
        <a:custGeom>
          <a:avLst/>
          <a:gdLst/>
          <a:ahLst/>
          <a:cxnLst/>
          <a:rect l="0" t="0" r="0" b="0"/>
          <a:pathLst>
            <a:path>
              <a:moveTo>
                <a:pt x="45720" y="0"/>
              </a:moveTo>
              <a:lnTo>
                <a:pt x="45720"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8598F-628B-4478-8074-5F86E0E698DE}">
      <dsp:nvSpPr>
        <dsp:cNvPr id="0" name=""/>
        <dsp:cNvSpPr/>
      </dsp:nvSpPr>
      <dsp:spPr>
        <a:xfrm>
          <a:off x="3231760" y="981250"/>
          <a:ext cx="2011625" cy="319116"/>
        </a:xfrm>
        <a:custGeom>
          <a:avLst/>
          <a:gdLst/>
          <a:ahLst/>
          <a:cxnLst/>
          <a:rect l="0" t="0" r="0" b="0"/>
          <a:pathLst>
            <a:path>
              <a:moveTo>
                <a:pt x="2011625" y="0"/>
              </a:moveTo>
              <a:lnTo>
                <a:pt x="2011625" y="217468"/>
              </a:lnTo>
              <a:lnTo>
                <a:pt x="0" y="217468"/>
              </a:lnTo>
              <a:lnTo>
                <a:pt x="0" y="319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C98A6-5B15-4301-8DE9-726CABB826A2}">
      <dsp:nvSpPr>
        <dsp:cNvPr id="0" name=""/>
        <dsp:cNvSpPr/>
      </dsp:nvSpPr>
      <dsp:spPr>
        <a:xfrm>
          <a:off x="1844956" y="1997121"/>
          <a:ext cx="91440" cy="319116"/>
        </a:xfrm>
        <a:custGeom>
          <a:avLst/>
          <a:gdLst/>
          <a:ahLst/>
          <a:cxnLst/>
          <a:rect l="0" t="0" r="0" b="0"/>
          <a:pathLst>
            <a:path>
              <a:moveTo>
                <a:pt x="45720" y="0"/>
              </a:moveTo>
              <a:lnTo>
                <a:pt x="45720"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9A427-A699-4DD6-8AE9-0576948C2BB5}">
      <dsp:nvSpPr>
        <dsp:cNvPr id="0" name=""/>
        <dsp:cNvSpPr/>
      </dsp:nvSpPr>
      <dsp:spPr>
        <a:xfrm>
          <a:off x="1220134" y="981250"/>
          <a:ext cx="670541" cy="319116"/>
        </a:xfrm>
        <a:custGeom>
          <a:avLst/>
          <a:gdLst/>
          <a:ahLst/>
          <a:cxnLst/>
          <a:rect l="0" t="0" r="0" b="0"/>
          <a:pathLst>
            <a:path>
              <a:moveTo>
                <a:pt x="0" y="0"/>
              </a:moveTo>
              <a:lnTo>
                <a:pt x="0" y="217468"/>
              </a:lnTo>
              <a:lnTo>
                <a:pt x="670541" y="217468"/>
              </a:lnTo>
              <a:lnTo>
                <a:pt x="670541" y="319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FB343-6572-45C9-A8FB-BEBA5E3FC94A}">
      <dsp:nvSpPr>
        <dsp:cNvPr id="0" name=""/>
        <dsp:cNvSpPr/>
      </dsp:nvSpPr>
      <dsp:spPr>
        <a:xfrm>
          <a:off x="503872" y="1997121"/>
          <a:ext cx="91440" cy="319116"/>
        </a:xfrm>
        <a:custGeom>
          <a:avLst/>
          <a:gdLst/>
          <a:ahLst/>
          <a:cxnLst/>
          <a:rect l="0" t="0" r="0" b="0"/>
          <a:pathLst>
            <a:path>
              <a:moveTo>
                <a:pt x="45720" y="0"/>
              </a:moveTo>
              <a:lnTo>
                <a:pt x="45720" y="319116"/>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0C7DA0-D2B7-4DE1-9763-C1F32EFF1D1C}">
      <dsp:nvSpPr>
        <dsp:cNvPr id="0" name=""/>
        <dsp:cNvSpPr/>
      </dsp:nvSpPr>
      <dsp:spPr>
        <a:xfrm>
          <a:off x="549592" y="981250"/>
          <a:ext cx="670541" cy="319116"/>
        </a:xfrm>
        <a:custGeom>
          <a:avLst/>
          <a:gdLst/>
          <a:ahLst/>
          <a:cxnLst/>
          <a:rect l="0" t="0" r="0" b="0"/>
          <a:pathLst>
            <a:path>
              <a:moveTo>
                <a:pt x="670541" y="0"/>
              </a:moveTo>
              <a:lnTo>
                <a:pt x="670541" y="217468"/>
              </a:lnTo>
              <a:lnTo>
                <a:pt x="0" y="217468"/>
              </a:lnTo>
              <a:lnTo>
                <a:pt x="0" y="319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60DDA3-F820-4616-8D0D-B20E39BB8CC5}">
      <dsp:nvSpPr>
        <dsp:cNvPr id="0" name=""/>
        <dsp:cNvSpPr/>
      </dsp:nvSpPr>
      <dsp:spPr>
        <a:xfrm>
          <a:off x="671509" y="284496"/>
          <a:ext cx="1097250" cy="696753"/>
        </a:xfrm>
        <a:prstGeom prst="roundRect">
          <a:avLst>
            <a:gd name="adj" fmla="val 10000"/>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05F41-9940-410C-8A64-1ADB37D3FF56}">
      <dsp:nvSpPr>
        <dsp:cNvPr id="0" name=""/>
        <dsp:cNvSpPr/>
      </dsp:nvSpPr>
      <dsp:spPr>
        <a:xfrm>
          <a:off x="793426" y="40031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Finance Team</a:t>
          </a:r>
          <a:endParaRPr lang="en-GB" sz="1300" kern="1200"/>
        </a:p>
      </dsp:txBody>
      <dsp:txXfrm>
        <a:off x="813833" y="420724"/>
        <a:ext cx="1056436" cy="655939"/>
      </dsp:txXfrm>
    </dsp:sp>
    <dsp:sp modelId="{969AC793-7697-4AA2-9301-334D6A0ED038}">
      <dsp:nvSpPr>
        <dsp:cNvPr id="0" name=""/>
        <dsp:cNvSpPr/>
      </dsp:nvSpPr>
      <dsp:spPr>
        <a:xfrm>
          <a:off x="967" y="1300367"/>
          <a:ext cx="1097250" cy="696753"/>
        </a:xfrm>
        <a:prstGeom prst="roundRect">
          <a:avLst>
            <a:gd name="adj" fmla="val 10000"/>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CA5EA8-2E51-473A-9E12-560E3900C276}">
      <dsp:nvSpPr>
        <dsp:cNvPr id="0" name=""/>
        <dsp:cNvSpPr/>
      </dsp:nvSpPr>
      <dsp:spPr>
        <a:xfrm>
          <a:off x="122884" y="141618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Managers </a:t>
          </a:r>
        </a:p>
      </dsp:txBody>
      <dsp:txXfrm>
        <a:off x="143291" y="1436594"/>
        <a:ext cx="1056436" cy="655939"/>
      </dsp:txXfrm>
    </dsp:sp>
    <dsp:sp modelId="{931B589E-A83B-464F-B0A1-5278613395B4}">
      <dsp:nvSpPr>
        <dsp:cNvPr id="0" name=""/>
        <dsp:cNvSpPr/>
      </dsp:nvSpPr>
      <dsp:spPr>
        <a:xfrm>
          <a:off x="967"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0605CE-AFB6-44C0-A0A9-CD2B88F44E92}">
      <dsp:nvSpPr>
        <dsp:cNvPr id="0" name=""/>
        <dsp:cNvSpPr/>
      </dsp:nvSpPr>
      <dsp:spPr>
        <a:xfrm>
          <a:off x="122884"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See All Data</a:t>
          </a:r>
        </a:p>
      </dsp:txBody>
      <dsp:txXfrm>
        <a:off x="143291" y="2452465"/>
        <a:ext cx="1056436" cy="655939"/>
      </dsp:txXfrm>
    </dsp:sp>
    <dsp:sp modelId="{63CDAB4E-F589-4EAA-AF91-1DCEC573D6D3}">
      <dsp:nvSpPr>
        <dsp:cNvPr id="0" name=""/>
        <dsp:cNvSpPr/>
      </dsp:nvSpPr>
      <dsp:spPr>
        <a:xfrm>
          <a:off x="1342051" y="1300367"/>
          <a:ext cx="1097250" cy="696753"/>
        </a:xfrm>
        <a:prstGeom prst="roundRect">
          <a:avLst>
            <a:gd name="adj" fmla="val 10000"/>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A7CFE-E4FF-416C-B9DB-A8F62DEA10A3}">
      <dsp:nvSpPr>
        <dsp:cNvPr id="0" name=""/>
        <dsp:cNvSpPr/>
      </dsp:nvSpPr>
      <dsp:spPr>
        <a:xfrm>
          <a:off x="1463968" y="141618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Department team members</a:t>
          </a:r>
          <a:endParaRPr lang="en-GB" sz="1300" kern="1200"/>
        </a:p>
      </dsp:txBody>
      <dsp:txXfrm>
        <a:off x="1484375" y="1436594"/>
        <a:ext cx="1056436" cy="655939"/>
      </dsp:txXfrm>
    </dsp:sp>
    <dsp:sp modelId="{14473884-F7D8-4209-AD2B-943C0AAD3B86}">
      <dsp:nvSpPr>
        <dsp:cNvPr id="0" name=""/>
        <dsp:cNvSpPr/>
      </dsp:nvSpPr>
      <dsp:spPr>
        <a:xfrm>
          <a:off x="1342051"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5D1599-B152-493F-9C6B-71987706F82E}">
      <dsp:nvSpPr>
        <dsp:cNvPr id="0" name=""/>
        <dsp:cNvSpPr/>
      </dsp:nvSpPr>
      <dsp:spPr>
        <a:xfrm>
          <a:off x="1463968"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Static RLS on location</a:t>
          </a:r>
          <a:endParaRPr lang="en-GB" sz="1300" i="1" kern="1200">
            <a:solidFill>
              <a:schemeClr val="bg2">
                <a:lumMod val="50000"/>
              </a:schemeClr>
            </a:solidFill>
          </a:endParaRPr>
        </a:p>
      </dsp:txBody>
      <dsp:txXfrm>
        <a:off x="1484375" y="2452465"/>
        <a:ext cx="1056436" cy="655939"/>
      </dsp:txXfrm>
    </dsp:sp>
    <dsp:sp modelId="{A5322782-EC52-4EAC-9354-4117F6DB488D}">
      <dsp:nvSpPr>
        <dsp:cNvPr id="0" name=""/>
        <dsp:cNvSpPr/>
      </dsp:nvSpPr>
      <dsp:spPr>
        <a:xfrm>
          <a:off x="4694760" y="284496"/>
          <a:ext cx="1097250" cy="696753"/>
        </a:xfrm>
        <a:prstGeom prst="roundRect">
          <a:avLst>
            <a:gd name="adj" fmla="val 10000"/>
          </a:avLst>
        </a:prstGeom>
        <a:solidFill>
          <a:schemeClr val="accent6">
            <a:lumMod val="5000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0D37E-B22B-4F8A-8F53-089EA81E0A39}">
      <dsp:nvSpPr>
        <dsp:cNvPr id="0" name=""/>
        <dsp:cNvSpPr/>
      </dsp:nvSpPr>
      <dsp:spPr>
        <a:xfrm>
          <a:off x="4816677" y="40031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Sales Team</a:t>
          </a:r>
          <a:endParaRPr lang="en-GB" sz="1300" kern="1200"/>
        </a:p>
      </dsp:txBody>
      <dsp:txXfrm>
        <a:off x="4837084" y="420724"/>
        <a:ext cx="1056436" cy="655939"/>
      </dsp:txXfrm>
    </dsp:sp>
    <dsp:sp modelId="{D0D9F718-9BE5-4130-8A9B-6AF29E579BCF}">
      <dsp:nvSpPr>
        <dsp:cNvPr id="0" name=""/>
        <dsp:cNvSpPr/>
      </dsp:nvSpPr>
      <dsp:spPr>
        <a:xfrm>
          <a:off x="2683135" y="1300367"/>
          <a:ext cx="1097250" cy="696753"/>
        </a:xfrm>
        <a:prstGeom prst="roundRect">
          <a:avLst>
            <a:gd name="adj" fmla="val 10000"/>
          </a:avLst>
        </a:prstGeom>
        <a:solidFill>
          <a:schemeClr val="accent6">
            <a:lumMod val="60000"/>
            <a:lumOff val="4000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90A38-D0DD-4D29-BF72-297B7664E89A}">
      <dsp:nvSpPr>
        <dsp:cNvPr id="0" name=""/>
        <dsp:cNvSpPr/>
      </dsp:nvSpPr>
      <dsp:spPr>
        <a:xfrm>
          <a:off x="2805051" y="141618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Managers</a:t>
          </a:r>
          <a:endParaRPr lang="en-GB" sz="1300" kern="1200"/>
        </a:p>
      </dsp:txBody>
      <dsp:txXfrm>
        <a:off x="2825458" y="1436594"/>
        <a:ext cx="1056436" cy="655939"/>
      </dsp:txXfrm>
    </dsp:sp>
    <dsp:sp modelId="{F5665C92-5CD8-47AA-8DA1-3D189AE4B264}">
      <dsp:nvSpPr>
        <dsp:cNvPr id="0" name=""/>
        <dsp:cNvSpPr/>
      </dsp:nvSpPr>
      <dsp:spPr>
        <a:xfrm>
          <a:off x="2683135"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7A4FA-637B-45D1-84F8-C013B7CAAAC4}">
      <dsp:nvSpPr>
        <dsp:cNvPr id="0" name=""/>
        <dsp:cNvSpPr/>
      </dsp:nvSpPr>
      <dsp:spPr>
        <a:xfrm>
          <a:off x="2805051"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See all Data</a:t>
          </a:r>
          <a:endParaRPr lang="en-GB" sz="1300" i="1" kern="1200">
            <a:solidFill>
              <a:schemeClr val="bg2">
                <a:lumMod val="50000"/>
              </a:schemeClr>
            </a:solidFill>
          </a:endParaRPr>
        </a:p>
      </dsp:txBody>
      <dsp:txXfrm>
        <a:off x="2825458" y="2452465"/>
        <a:ext cx="1056436" cy="655939"/>
      </dsp:txXfrm>
    </dsp:sp>
    <dsp:sp modelId="{8CBE1F92-E7EA-4CEA-AD65-DD21C8313D78}">
      <dsp:nvSpPr>
        <dsp:cNvPr id="0" name=""/>
        <dsp:cNvSpPr/>
      </dsp:nvSpPr>
      <dsp:spPr>
        <a:xfrm>
          <a:off x="4694760" y="1300367"/>
          <a:ext cx="1097250" cy="696753"/>
        </a:xfrm>
        <a:prstGeom prst="roundRect">
          <a:avLst>
            <a:gd name="adj" fmla="val 10000"/>
          </a:avLst>
        </a:prstGeom>
        <a:solidFill>
          <a:schemeClr val="accent6">
            <a:lumMod val="60000"/>
            <a:lumOff val="4000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E967C-4124-4EB0-8BFA-C1E15AE4A747}">
      <dsp:nvSpPr>
        <dsp:cNvPr id="0" name=""/>
        <dsp:cNvSpPr/>
      </dsp:nvSpPr>
      <dsp:spPr>
        <a:xfrm>
          <a:off x="4816677" y="141618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Team leaders</a:t>
          </a:r>
          <a:endParaRPr lang="en-GB" sz="1300" kern="1200"/>
        </a:p>
      </dsp:txBody>
      <dsp:txXfrm>
        <a:off x="4837084" y="1436594"/>
        <a:ext cx="1056436" cy="655939"/>
      </dsp:txXfrm>
    </dsp:sp>
    <dsp:sp modelId="{EAB3632E-7EB2-49A9-9A1D-67334D07B8E5}">
      <dsp:nvSpPr>
        <dsp:cNvPr id="0" name=""/>
        <dsp:cNvSpPr/>
      </dsp:nvSpPr>
      <dsp:spPr>
        <a:xfrm>
          <a:off x="4024218"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0921A-2C66-4881-A527-EB0DF76ED135}">
      <dsp:nvSpPr>
        <dsp:cNvPr id="0" name=""/>
        <dsp:cNvSpPr/>
      </dsp:nvSpPr>
      <dsp:spPr>
        <a:xfrm>
          <a:off x="4146135"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Dynamic RLS on own team</a:t>
          </a:r>
          <a:endParaRPr lang="en-GB" sz="1300" i="1" kern="1200">
            <a:solidFill>
              <a:schemeClr val="bg2">
                <a:lumMod val="50000"/>
              </a:schemeClr>
            </a:solidFill>
          </a:endParaRPr>
        </a:p>
      </dsp:txBody>
      <dsp:txXfrm>
        <a:off x="4166542" y="2452465"/>
        <a:ext cx="1056436" cy="655939"/>
      </dsp:txXfrm>
    </dsp:sp>
    <dsp:sp modelId="{078199F4-CCF0-46A3-B0D6-A6323C425B78}">
      <dsp:nvSpPr>
        <dsp:cNvPr id="0" name=""/>
        <dsp:cNvSpPr/>
      </dsp:nvSpPr>
      <dsp:spPr>
        <a:xfrm>
          <a:off x="5365302"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39100-0130-4487-9DDF-FFF55D50B9CB}">
      <dsp:nvSpPr>
        <dsp:cNvPr id="0" name=""/>
        <dsp:cNvSpPr/>
      </dsp:nvSpPr>
      <dsp:spPr>
        <a:xfrm>
          <a:off x="5487219"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OLS – no salary information</a:t>
          </a:r>
          <a:endParaRPr lang="en-GB" sz="1300" i="1" kern="1200">
            <a:solidFill>
              <a:schemeClr val="bg2">
                <a:lumMod val="50000"/>
              </a:schemeClr>
            </a:solidFill>
          </a:endParaRPr>
        </a:p>
      </dsp:txBody>
      <dsp:txXfrm>
        <a:off x="5507626" y="2452465"/>
        <a:ext cx="1056436" cy="655939"/>
      </dsp:txXfrm>
    </dsp:sp>
    <dsp:sp modelId="{85D2F9D4-60F8-468E-910B-F395E154CBA4}">
      <dsp:nvSpPr>
        <dsp:cNvPr id="0" name=""/>
        <dsp:cNvSpPr/>
      </dsp:nvSpPr>
      <dsp:spPr>
        <a:xfrm>
          <a:off x="6706386" y="1300367"/>
          <a:ext cx="1097250" cy="696753"/>
        </a:xfrm>
        <a:prstGeom prst="roundRect">
          <a:avLst>
            <a:gd name="adj" fmla="val 10000"/>
          </a:avLst>
        </a:prstGeom>
        <a:solidFill>
          <a:schemeClr val="accent6">
            <a:lumMod val="60000"/>
            <a:lumOff val="4000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541F4-817C-47C6-8364-13F45550A00D}">
      <dsp:nvSpPr>
        <dsp:cNvPr id="0" name=""/>
        <dsp:cNvSpPr/>
      </dsp:nvSpPr>
      <dsp:spPr>
        <a:xfrm>
          <a:off x="6828303" y="1416187"/>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Salespeople</a:t>
          </a:r>
          <a:endParaRPr lang="en-GB" sz="1300" kern="1200"/>
        </a:p>
      </dsp:txBody>
      <dsp:txXfrm>
        <a:off x="6848710" y="1436594"/>
        <a:ext cx="1056436" cy="655939"/>
      </dsp:txXfrm>
    </dsp:sp>
    <dsp:sp modelId="{383A0977-8169-4362-9280-0844FE112646}">
      <dsp:nvSpPr>
        <dsp:cNvPr id="0" name=""/>
        <dsp:cNvSpPr/>
      </dsp:nvSpPr>
      <dsp:spPr>
        <a:xfrm>
          <a:off x="6706386" y="2316238"/>
          <a:ext cx="1097250" cy="696753"/>
        </a:xfrm>
        <a:prstGeom prst="roundRect">
          <a:avLst>
            <a:gd name="adj" fmla="val 10000"/>
          </a:avLst>
        </a:prstGeom>
        <a:solidFill>
          <a:srgbClr val="F2F2F2">
            <a:alpha val="30196"/>
          </a:srgb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74F11-6AFB-45AD-8750-2034A4C0BB43}">
      <dsp:nvSpPr>
        <dsp:cNvPr id="0" name=""/>
        <dsp:cNvSpPr/>
      </dsp:nvSpPr>
      <dsp:spPr>
        <a:xfrm>
          <a:off x="6828303" y="2432058"/>
          <a:ext cx="1097250" cy="696753"/>
        </a:xfrm>
        <a:prstGeom prst="roundRect">
          <a:avLst>
            <a:gd name="adj" fmla="val 10000"/>
          </a:avLst>
        </a:prstGeom>
        <a:solidFill>
          <a:schemeClr val="lt1">
            <a:alpha val="90000"/>
            <a:hueOff val="0"/>
            <a:satOff val="0"/>
            <a:lumOff val="0"/>
            <a:alphaOff val="0"/>
          </a:schemeClr>
        </a:solidFill>
        <a:ln w="190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i="1" kern="1200">
              <a:solidFill>
                <a:schemeClr val="bg2">
                  <a:lumMod val="50000"/>
                </a:schemeClr>
              </a:solidFill>
            </a:rPr>
            <a:t>Dynamic RLS on own sales only</a:t>
          </a:r>
          <a:endParaRPr lang="en-GB" sz="1300" i="1" kern="1200">
            <a:solidFill>
              <a:schemeClr val="bg2">
                <a:lumMod val="50000"/>
              </a:schemeClr>
            </a:solidFill>
          </a:endParaRPr>
        </a:p>
      </dsp:txBody>
      <dsp:txXfrm>
        <a:off x="6848710" y="2452465"/>
        <a:ext cx="1056436" cy="6559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4D44FCB-EB79-2647-893F-F7E7D163339E}" type="datetimeFigureOut">
              <a:rPr lang="en-IT" smtClean="0"/>
              <a:t>06/12/24</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D2001AD0-62CC-AE41-AD6C-B2CE3E65C31A}" type="slidenum">
              <a:rPr lang="en-IT" smtClean="0"/>
              <a:t>‹#›</a:t>
            </a:fld>
            <a:endParaRPr lang="en-IT"/>
          </a:p>
        </p:txBody>
      </p:sp>
    </p:spTree>
    <p:extLst>
      <p:ext uri="{BB962C8B-B14F-4D97-AF65-F5344CB8AC3E}">
        <p14:creationId xmlns:p14="http://schemas.microsoft.com/office/powerpoint/2010/main" val="357545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tegrate.io/glossary/what-is-data-mask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Engineering Considerations for the Ingestion Phase</a:t>
            </a:r>
          </a:p>
          <a:p>
            <a:r>
              <a:rPr lang="en-US" dirty="0"/>
              <a:t>When preparing to architect or build an ingestion system, here are some primary considerations and questions to ask yourself related to data ingestion:</a:t>
            </a:r>
          </a:p>
          <a:p>
            <a:pPr>
              <a:buFont typeface="Arial" panose="020B0604020202020204" pitchFamily="34" charset="0"/>
              <a:buChar char="•"/>
            </a:pPr>
            <a:r>
              <a:rPr lang="en-US" dirty="0"/>
              <a:t>What’s the use case for the data I’m ingesting?</a:t>
            </a:r>
          </a:p>
          <a:p>
            <a:pPr>
              <a:buFont typeface="Arial" panose="020B0604020202020204" pitchFamily="34" charset="0"/>
              <a:buChar char="•"/>
            </a:pPr>
            <a:r>
              <a:rPr lang="en-US" dirty="0"/>
              <a:t>Can I reuse this data and avoid ingesting multiple versions of the same dataset?</a:t>
            </a:r>
          </a:p>
          <a:p>
            <a:pPr>
              <a:buFont typeface="Arial" panose="020B0604020202020204" pitchFamily="34" charset="0"/>
              <a:buChar char="•"/>
            </a:pPr>
            <a:r>
              <a:rPr lang="en-US" dirty="0"/>
              <a:t>Where is the data going? What’s the destination?</a:t>
            </a:r>
          </a:p>
          <a:p>
            <a:pPr>
              <a:buFont typeface="Arial" panose="020B0604020202020204" pitchFamily="34" charset="0"/>
              <a:buChar char="•"/>
            </a:pPr>
            <a:r>
              <a:rPr lang="en-US" dirty="0"/>
              <a:t>How often should the data be updated from the source?</a:t>
            </a:r>
          </a:p>
          <a:p>
            <a:pPr>
              <a:buFont typeface="Arial" panose="020B0604020202020204" pitchFamily="34" charset="0"/>
              <a:buChar char="•"/>
            </a:pPr>
            <a:r>
              <a:rPr lang="en-US" dirty="0"/>
              <a:t>What is the expected data volume?</a:t>
            </a:r>
          </a:p>
          <a:p>
            <a:pPr>
              <a:buFont typeface="Arial" panose="020B0604020202020204" pitchFamily="34" charset="0"/>
              <a:buChar char="•"/>
            </a:pPr>
            <a:r>
              <a:rPr lang="en-US" dirty="0"/>
              <a:t>What format is the data in? Can downstream storage and transformation accept this format?</a:t>
            </a:r>
          </a:p>
          <a:p>
            <a:pPr>
              <a:buFont typeface="Arial" panose="020B0604020202020204" pitchFamily="34" charset="0"/>
              <a:buChar char="•"/>
            </a:pPr>
            <a:r>
              <a:rPr lang="en-US" dirty="0"/>
              <a:t>Is the source data in good shape for immediate downstream use? That is, is the data of good quality? What post-processing is required to serve it? What are data-quality risks (e.g., could bot traffic to a website contaminate the data)?</a:t>
            </a:r>
          </a:p>
          <a:p>
            <a:pPr>
              <a:buFont typeface="Arial" panose="020B0604020202020204" pitchFamily="34" charset="0"/>
              <a:buChar char="•"/>
            </a:pPr>
            <a:r>
              <a:rPr lang="en-US" dirty="0"/>
              <a:t>Does the data require in-flight processing for downstream ingestion if the data is from a streaming source?</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a:t>
            </a:fld>
            <a:endParaRPr lang="nl-NL"/>
          </a:p>
        </p:txBody>
      </p:sp>
    </p:spTree>
    <p:extLst>
      <p:ext uri="{BB962C8B-B14F-4D97-AF65-F5344CB8AC3E}">
        <p14:creationId xmlns:p14="http://schemas.microsoft.com/office/powerpoint/2010/main" val="2532114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19</a:t>
            </a:fld>
            <a:endParaRPr lang="nl-NL"/>
          </a:p>
        </p:txBody>
      </p:sp>
    </p:spTree>
    <p:extLst>
      <p:ext uri="{BB962C8B-B14F-4D97-AF65-F5344CB8AC3E}">
        <p14:creationId xmlns:p14="http://schemas.microsoft.com/office/powerpoint/2010/main" val="244385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Storage:  Low-cost flexible (multi-model) storage – can store anything </a:t>
            </a:r>
          </a:p>
          <a:p>
            <a:r>
              <a:rPr lang="en-US" b="0" i="0" dirty="0">
                <a:solidFill>
                  <a:srgbClr val="4C4C4C"/>
                </a:solidFill>
                <a:effectLst/>
                <a:latin typeface="Arial" panose="020B0604020202020204" pitchFamily="34" charset="0"/>
              </a:rPr>
              <a:t> </a:t>
            </a:r>
            <a:r>
              <a:rPr lang="en-US" b="0" i="0" u="sng" dirty="0">
                <a:solidFill>
                  <a:srgbClr val="0E86EF"/>
                </a:solidFill>
                <a:effectLst/>
                <a:latin typeface="Arial" panose="020B0604020202020204" pitchFamily="34" charset="0"/>
                <a:hlinkClick r:id="rId3"/>
              </a:rPr>
              <a:t>data masking</a:t>
            </a:r>
            <a:r>
              <a:rPr lang="en-US" b="0" i="0" dirty="0">
                <a:solidFill>
                  <a:srgbClr val="4C4C4C"/>
                </a:solidFill>
                <a:effectLst/>
                <a:latin typeface="Arial" panose="020B0604020202020204" pitchFamily="34" charset="0"/>
              </a:rPr>
              <a:t>: the obfuscation of sensitive information so that the database can be used for development and testing purposes. The names and Social Security numbers of individuals in a database might be scrambled with random letters and numerals while still preserving the same length of each string, so that any database testing procedures can work with realistic (yet inauthentic) data.</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23</a:t>
            </a:fld>
            <a:endParaRPr lang="nl-NL"/>
          </a:p>
        </p:txBody>
      </p:sp>
    </p:spTree>
    <p:extLst>
      <p:ext uri="{BB962C8B-B14F-4D97-AF65-F5344CB8AC3E}">
        <p14:creationId xmlns:p14="http://schemas.microsoft.com/office/powerpoint/2010/main" val="3666313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53E3500-18A2-2283-972F-053C2785BE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2387822-3ADD-4C52-82F9-1E480A3FEF07}"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72707" name="Rectangle 2">
            <a:extLst>
              <a:ext uri="{FF2B5EF4-FFF2-40B4-BE49-F238E27FC236}">
                <a16:creationId xmlns:a16="http://schemas.microsoft.com/office/drawing/2014/main" id="{2D8D9141-ECC6-653B-0CB0-5BEBFE91707A}"/>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4F6D51AB-384D-5C73-E10D-D720FC08D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Subject-oriented. Support analyzing data about a particular subject or functional area (such as sales).</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OLTP</a:t>
            </a:r>
          </a:p>
          <a:p>
            <a:r>
              <a:rPr lang="en-US" dirty="0"/>
              <a:t>Automated teller machines (ATMs)</a:t>
            </a:r>
          </a:p>
          <a:p>
            <a:r>
              <a:rPr lang="en-US" dirty="0"/>
              <a:t>Online banking applications</a:t>
            </a:r>
          </a:p>
          <a:p>
            <a:r>
              <a:rPr lang="en-US" dirty="0"/>
              <a:t>Online bookings</a:t>
            </a:r>
          </a:p>
          <a:p>
            <a:r>
              <a:rPr lang="en-US" dirty="0"/>
              <a:t>E-commerce and in-store purchases</a:t>
            </a:r>
          </a:p>
          <a:p>
            <a:r>
              <a:rPr lang="en-US" dirty="0"/>
              <a:t>Online and in-store credit card payment processing</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90604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https://corporatefinanceinstitute.com/resources/data-science/oltp/</a:t>
            </a:r>
          </a:p>
        </p:txBody>
      </p:sp>
      <p:sp>
        <p:nvSpPr>
          <p:cNvPr id="4" name="Slide Number Placeholder 3"/>
          <p:cNvSpPr>
            <a:spLocks noGrp="1"/>
          </p:cNvSpPr>
          <p:nvPr>
            <p:ph type="sldNum" sz="quarter" idx="5"/>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1918563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28</a:t>
            </a:fld>
            <a:endParaRPr lang="nl-NL"/>
          </a:p>
        </p:txBody>
      </p:sp>
    </p:spTree>
    <p:extLst>
      <p:ext uri="{BB962C8B-B14F-4D97-AF65-F5344CB8AC3E}">
        <p14:creationId xmlns:p14="http://schemas.microsoft.com/office/powerpoint/2010/main" val="2007966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29</a:t>
            </a:fld>
            <a:endParaRPr lang="nl-NL"/>
          </a:p>
        </p:txBody>
      </p:sp>
    </p:spTree>
    <p:extLst>
      <p:ext uri="{BB962C8B-B14F-4D97-AF65-F5344CB8AC3E}">
        <p14:creationId xmlns:p14="http://schemas.microsoft.com/office/powerpoint/2010/main" val="3182626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otham SSm A"/>
              </a:rPr>
              <a:t>In general, the data captured by businesses falls into one of these three categories:</a:t>
            </a:r>
          </a:p>
          <a:p>
            <a:pPr algn="l">
              <a:buFont typeface="Arial" panose="020B0604020202020204" pitchFamily="34" charset="0"/>
              <a:buChar char="•"/>
            </a:pPr>
            <a:r>
              <a:rPr lang="en-US" b="1" i="0" dirty="0">
                <a:solidFill>
                  <a:srgbClr val="333333"/>
                </a:solidFill>
                <a:effectLst/>
                <a:latin typeface="Gotham SSm A"/>
              </a:rPr>
              <a:t>Transactional data</a:t>
            </a:r>
            <a:r>
              <a:rPr lang="en-US" b="0" i="0" dirty="0">
                <a:solidFill>
                  <a:srgbClr val="333333"/>
                </a:solidFill>
                <a:effectLst/>
                <a:latin typeface="Gotham SSm A"/>
              </a:rPr>
              <a:t>: Transactional data is data that is generated by various applications while running or supporting everyday business processes.</a:t>
            </a:r>
          </a:p>
          <a:p>
            <a:pPr algn="l">
              <a:buFont typeface="Arial" panose="020B0604020202020204" pitchFamily="34" charset="0"/>
              <a:buChar char="•"/>
            </a:pPr>
            <a:r>
              <a:rPr lang="en-US" b="1" i="0" dirty="0">
                <a:solidFill>
                  <a:srgbClr val="333333"/>
                </a:solidFill>
                <a:effectLst/>
                <a:latin typeface="Gotham SSm A"/>
              </a:rPr>
              <a:t>Analytical data</a:t>
            </a:r>
            <a:r>
              <a:rPr lang="en-US" b="0" i="0" dirty="0">
                <a:solidFill>
                  <a:srgbClr val="333333"/>
                </a:solidFill>
                <a:effectLst/>
                <a:latin typeface="Gotham SSm A"/>
              </a:rPr>
              <a:t>: Analytical data, as the name suggests, comes into being through calculations or analyses run on the transactional data.</a:t>
            </a:r>
          </a:p>
          <a:p>
            <a:pPr algn="l">
              <a:buFont typeface="Arial" panose="020B0604020202020204" pitchFamily="34" charset="0"/>
              <a:buChar char="•"/>
            </a:pPr>
            <a:r>
              <a:rPr lang="en-US" b="1" i="0" dirty="0">
                <a:solidFill>
                  <a:srgbClr val="333333"/>
                </a:solidFill>
                <a:effectLst/>
                <a:latin typeface="Gotham SSm A"/>
              </a:rPr>
              <a:t>Master data</a:t>
            </a:r>
            <a:r>
              <a:rPr lang="en-US" b="0" i="0" dirty="0">
                <a:solidFill>
                  <a:srgbClr val="333333"/>
                </a:solidFill>
                <a:effectLst/>
                <a:latin typeface="Gotham SSm A"/>
              </a:rPr>
              <a:t>: Master data represents the actual, critical business objects upon which said transactions are performed, also taking into account the parameters on which data analysis is conducted.</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30</a:t>
            </a:fld>
            <a:endParaRPr lang="nl-NL"/>
          </a:p>
        </p:txBody>
      </p:sp>
    </p:spTree>
    <p:extLst>
      <p:ext uri="{BB962C8B-B14F-4D97-AF65-F5344CB8AC3E}">
        <p14:creationId xmlns:p14="http://schemas.microsoft.com/office/powerpoint/2010/main" val="109333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streaming layer supports both batch and real-time processing by the buffering of historical data in a logging system for long enough. When </a:t>
            </a:r>
            <a:r>
              <a:rPr lang="en-US" dirty="0" err="1"/>
              <a:t>recomputation</a:t>
            </a:r>
            <a:r>
              <a:rPr lang="en-US" dirty="0"/>
              <a:t> is required, a new stream processing job is launched alongside an old one. It recomputes the historical data and outputs different results into the Serving layer. After the new job has caught up the old one, back-end systems read from the new result. In addition, the old job is terminated and the corresponding output result is deleted</a:t>
            </a:r>
          </a:p>
        </p:txBody>
      </p:sp>
      <p:sp>
        <p:nvSpPr>
          <p:cNvPr id="4" name="Slide Number Placeholder 3"/>
          <p:cNvSpPr>
            <a:spLocks noGrp="1"/>
          </p:cNvSpPr>
          <p:nvPr>
            <p:ph type="sldNum" sz="quarter" idx="5"/>
          </p:nvPr>
        </p:nvSpPr>
        <p:spPr/>
        <p:txBody>
          <a:bodyPr/>
          <a:lstStyle/>
          <a:p>
            <a:fld id="{45C4521A-2DD9-4EBD-AFE7-D1C5FACD390E}" type="slidenum">
              <a:rPr lang="nl-NL" smtClean="0"/>
              <a:t>31</a:t>
            </a:fld>
            <a:endParaRPr lang="nl-NL"/>
          </a:p>
        </p:txBody>
      </p:sp>
    </p:spTree>
    <p:extLst>
      <p:ext uri="{BB962C8B-B14F-4D97-AF65-F5344CB8AC3E}">
        <p14:creationId xmlns:p14="http://schemas.microsoft.com/office/powerpoint/2010/main" val="3658961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https://www.ibm.com/topics/business-intelligence</a:t>
            </a:r>
          </a:p>
        </p:txBody>
      </p:sp>
      <p:sp>
        <p:nvSpPr>
          <p:cNvPr id="4" name="Slide Number Placeholder 3"/>
          <p:cNvSpPr>
            <a:spLocks noGrp="1"/>
          </p:cNvSpPr>
          <p:nvPr>
            <p:ph type="sldNum" sz="quarter" idx="5"/>
          </p:nvPr>
        </p:nvSpPr>
        <p:spPr/>
        <p:txBody>
          <a:bodyPr/>
          <a:lstStyle/>
          <a:p>
            <a:fld id="{45C4521A-2DD9-4EBD-AFE7-D1C5FACD390E}" type="slidenum">
              <a:rPr lang="nl-NL" smtClean="0"/>
              <a:t>33</a:t>
            </a:fld>
            <a:endParaRPr lang="nl-NL"/>
          </a:p>
        </p:txBody>
      </p:sp>
    </p:spTree>
    <p:extLst>
      <p:ext uri="{BB962C8B-B14F-4D97-AF65-F5344CB8AC3E}">
        <p14:creationId xmlns:p14="http://schemas.microsoft.com/office/powerpoint/2010/main" val="58641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42424"/>
                </a:solidFill>
                <a:effectLst/>
                <a:latin typeface="source-serif-pro"/>
              </a:rPr>
              <a:t>Batch Data Ingestion Use Cases</a:t>
            </a:r>
            <a:endParaRPr lang="en-US" b="0" i="0" dirty="0">
              <a:solidFill>
                <a:srgbClr val="242424"/>
              </a:solidFill>
              <a:effectLst/>
              <a:latin typeface="source-serif-pro"/>
            </a:endParaRPr>
          </a:p>
          <a:p>
            <a:pPr algn="l">
              <a:buFont typeface="Arial" panose="020B0604020202020204" pitchFamily="34" charset="0"/>
              <a:buChar char="•"/>
            </a:pPr>
            <a:r>
              <a:rPr lang="en-US" b="1" i="0" dirty="0">
                <a:solidFill>
                  <a:srgbClr val="242424"/>
                </a:solidFill>
                <a:effectLst/>
                <a:latin typeface="source-serif-pro"/>
              </a:rPr>
              <a:t>Periodic Reporting</a:t>
            </a:r>
            <a:r>
              <a:rPr lang="en-US" b="0" i="0" dirty="0">
                <a:solidFill>
                  <a:srgbClr val="242424"/>
                </a:solidFill>
                <a:effectLst/>
                <a:latin typeface="source-serif-pro"/>
              </a:rPr>
              <a:t>: Batch ingestion is well-suited for generating periodic reports and analytics based on historical data.</a:t>
            </a:r>
          </a:p>
          <a:p>
            <a:pPr algn="l">
              <a:buFont typeface="Arial" panose="020B0604020202020204" pitchFamily="34" charset="0"/>
              <a:buChar char="•"/>
            </a:pPr>
            <a:r>
              <a:rPr lang="en-US" b="1" i="0" dirty="0">
                <a:solidFill>
                  <a:srgbClr val="242424"/>
                </a:solidFill>
                <a:effectLst/>
                <a:latin typeface="source-serif-pro"/>
              </a:rPr>
              <a:t>Data Warehousing</a:t>
            </a:r>
            <a:r>
              <a:rPr lang="en-US" b="0" i="0" dirty="0">
                <a:solidFill>
                  <a:srgbClr val="242424"/>
                </a:solidFill>
                <a:effectLst/>
                <a:latin typeface="source-serif-pro"/>
              </a:rPr>
              <a:t>: Batch ingestion is commonly used for populating and updating data warehouses.</a:t>
            </a:r>
          </a:p>
          <a:p>
            <a:pPr algn="l">
              <a:buFont typeface="Arial" panose="020B0604020202020204" pitchFamily="34" charset="0"/>
              <a:buChar char="•"/>
            </a:pPr>
            <a:r>
              <a:rPr lang="en-US" b="1" i="0" dirty="0">
                <a:solidFill>
                  <a:srgbClr val="242424"/>
                </a:solidFill>
                <a:effectLst/>
                <a:latin typeface="source-serif-pro"/>
              </a:rPr>
              <a:t>Offline Processing</a:t>
            </a:r>
            <a:r>
              <a:rPr lang="en-US" b="0" i="0" dirty="0">
                <a:solidFill>
                  <a:srgbClr val="242424"/>
                </a:solidFill>
                <a:effectLst/>
                <a:latin typeface="source-serif-pro"/>
              </a:rPr>
              <a:t>: When real-time insights are not essential, batch ingestion can be employed for various offline data tasks.</a:t>
            </a:r>
          </a:p>
          <a:p>
            <a:pPr algn="l">
              <a:buFont typeface="+mj-lt"/>
              <a:buAutoNum type="arabicPeriod"/>
            </a:pPr>
            <a:r>
              <a:rPr lang="en-US" b="1" i="0" dirty="0">
                <a:solidFill>
                  <a:srgbClr val="242424"/>
                </a:solidFill>
                <a:effectLst/>
                <a:latin typeface="source-serif-pro"/>
              </a:rPr>
              <a:t>Streaming Data Ingestion Use Cases</a:t>
            </a:r>
            <a:endParaRPr lang="en-US" b="0" i="0" dirty="0">
              <a:solidFill>
                <a:srgbClr val="242424"/>
              </a:solidFill>
              <a:effectLst/>
              <a:latin typeface="source-serif-pro"/>
            </a:endParaRPr>
          </a:p>
          <a:p>
            <a:pPr algn="l">
              <a:buFont typeface="Arial" panose="020B0604020202020204" pitchFamily="34" charset="0"/>
              <a:buChar char="•"/>
            </a:pPr>
            <a:r>
              <a:rPr lang="en-US" b="1" i="0" dirty="0">
                <a:solidFill>
                  <a:srgbClr val="242424"/>
                </a:solidFill>
                <a:effectLst/>
                <a:latin typeface="source-serif-pro"/>
              </a:rPr>
              <a:t>Real-Time Analytics</a:t>
            </a:r>
            <a:r>
              <a:rPr lang="en-US" b="0" i="0" dirty="0">
                <a:solidFill>
                  <a:srgbClr val="242424"/>
                </a:solidFill>
                <a:effectLst/>
                <a:latin typeface="source-serif-pro"/>
              </a:rPr>
              <a:t>: Streaming ingestion is ideal for applications that require real-time analytics, such as fraud detection, monitoring, and recommendation systems.</a:t>
            </a:r>
          </a:p>
          <a:p>
            <a:pPr algn="l">
              <a:buFont typeface="Arial" panose="020B0604020202020204" pitchFamily="34" charset="0"/>
              <a:buChar char="•"/>
            </a:pPr>
            <a:r>
              <a:rPr lang="en-US" b="1" i="0" dirty="0">
                <a:solidFill>
                  <a:srgbClr val="242424"/>
                </a:solidFill>
                <a:effectLst/>
                <a:latin typeface="source-serif-pro"/>
              </a:rPr>
              <a:t>Internet of Things (IoT) Data</a:t>
            </a:r>
            <a:r>
              <a:rPr lang="en-US" b="0" i="0" dirty="0">
                <a:solidFill>
                  <a:srgbClr val="242424"/>
                </a:solidFill>
                <a:effectLst/>
                <a:latin typeface="source-serif-pro"/>
              </a:rPr>
              <a:t>: Handling high-velocity data streams from IoT devices is a common use case for streaming ingestion.</a:t>
            </a:r>
          </a:p>
          <a:p>
            <a:pPr algn="l">
              <a:buFont typeface="Arial" panose="020B0604020202020204" pitchFamily="34" charset="0"/>
              <a:buChar char="•"/>
            </a:pPr>
            <a:r>
              <a:rPr lang="en-US" b="1" i="0" dirty="0">
                <a:solidFill>
                  <a:srgbClr val="242424"/>
                </a:solidFill>
                <a:effectLst/>
                <a:latin typeface="source-serif-pro"/>
              </a:rPr>
              <a:t>Event Processing</a:t>
            </a:r>
            <a:r>
              <a:rPr lang="en-US" b="0" i="0" dirty="0">
                <a:solidFill>
                  <a:srgbClr val="242424"/>
                </a:solidFill>
                <a:effectLst/>
                <a:latin typeface="source-serif-pro"/>
              </a:rPr>
              <a:t>: Streaming ingestion is valuable for real-time event processing, such as social media sentiment analysis or stock market data analysis.</a:t>
            </a:r>
          </a:p>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Char char="•"/>
            </a:pPr>
            <a:r>
              <a:rPr lang="en-US" b="0" i="0" dirty="0">
                <a:solidFill>
                  <a:srgbClr val="E8EAED"/>
                </a:solidFill>
                <a:effectLst/>
                <a:latin typeface="Google Sans"/>
              </a:rPr>
              <a:t>Change data capture (CDC) refers to </a:t>
            </a:r>
            <a:r>
              <a:rPr lang="en-US" b="0" i="0" dirty="0">
                <a:solidFill>
                  <a:srgbClr val="E2EEFF"/>
                </a:solidFill>
                <a:effectLst/>
                <a:latin typeface="Google Sans"/>
              </a:rPr>
              <a:t>the process of identifying and capturing changes made to data in a database and then delivering those changes in real-time to a downstream process or system</a:t>
            </a:r>
            <a:r>
              <a:rPr lang="en-US" b="0" i="0" dirty="0">
                <a:solidFill>
                  <a:srgbClr val="E8EAED"/>
                </a:solidFill>
                <a:effectLst/>
                <a:latin typeface="Google Sans"/>
              </a:rPr>
              <a:t>.</a:t>
            </a:r>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5</a:t>
            </a:fld>
            <a:endParaRPr lang="nl-NL"/>
          </a:p>
        </p:txBody>
      </p:sp>
    </p:spTree>
    <p:extLst>
      <p:ext uri="{BB962C8B-B14F-4D97-AF65-F5344CB8AC3E}">
        <p14:creationId xmlns:p14="http://schemas.microsoft.com/office/powerpoint/2010/main" val="1406201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sources data from disparate sources including the following: (</a:t>
            </a:r>
            <a:r>
              <a:rPr lang="en-US" dirty="0" err="1"/>
              <a:t>i</a:t>
            </a:r>
            <a:r>
              <a:rPr lang="en-US" dirty="0"/>
              <a:t>) statistical documents and reports, for example, from the land register (these data tend to be unstructured); (ii) data available in spreadsheets and CSV files; (iii) databases of historical prices and market data; and (iv) real estate agencies’ website data. Data cleansing, transformation, and integration take place as part of the “staging” operations. Formatted, clean data are then loaded into the DW. Basic and advanced analytics can then be performed within the DW, including predictive analytics with machine learning algorithms. Furthermore, DW offers OLAP cubes that support the provision of insights via analysis. To design the OLAP cubes, some data franchising and integration operations are performed within DW. The analytics are supported with interactive styles, including scoreboards, reports, predictive models, and interactive dashboards.</a:t>
            </a:r>
          </a:p>
        </p:txBody>
      </p:sp>
      <p:sp>
        <p:nvSpPr>
          <p:cNvPr id="4" name="Slide Number Placeholder 3"/>
          <p:cNvSpPr>
            <a:spLocks noGrp="1"/>
          </p:cNvSpPr>
          <p:nvPr>
            <p:ph type="sldNum" sz="quarter" idx="5"/>
          </p:nvPr>
        </p:nvSpPr>
        <p:spPr/>
        <p:txBody>
          <a:bodyPr/>
          <a:lstStyle/>
          <a:p>
            <a:fld id="{45C4521A-2DD9-4EBD-AFE7-D1C5FACD390E}" type="slidenum">
              <a:rPr lang="nl-NL" smtClean="0"/>
              <a:t>35</a:t>
            </a:fld>
            <a:endParaRPr lang="nl-NL"/>
          </a:p>
        </p:txBody>
      </p:sp>
    </p:spTree>
    <p:extLst>
      <p:ext uri="{BB962C8B-B14F-4D97-AF65-F5344CB8AC3E}">
        <p14:creationId xmlns:p14="http://schemas.microsoft.com/office/powerpoint/2010/main" val="4149757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86533269-A2EC-DB65-2B60-8AB9EC6D1B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AD154CC-1B79-4B1F-9EFE-24DC1FE38FCA}"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2" name="Notes Placeholder 1">
            <a:extLst>
              <a:ext uri="{FF2B5EF4-FFF2-40B4-BE49-F238E27FC236}">
                <a16:creationId xmlns:a16="http://schemas.microsoft.com/office/drawing/2014/main" id="{5CF74049-FCF8-946A-E1B1-DBEFF3C42CEF}"/>
              </a:ext>
            </a:extLst>
          </p:cNvPr>
          <p:cNvSpPr>
            <a:spLocks noGrp="1"/>
          </p:cNvSpPr>
          <p:nvPr>
            <p:ph type="body" idx="1"/>
          </p:nvPr>
        </p:nvSpPr>
        <p:spPr/>
        <p:txBody>
          <a:bodyPr/>
          <a:lstStyle/>
          <a:p>
            <a:r>
              <a:rPr lang="en-US" dirty="0"/>
              <a:t>count(), sum(), min(), max()</a:t>
            </a:r>
          </a:p>
          <a:p>
            <a:r>
              <a:rPr lang="en-US" dirty="0"/>
              <a:t>avg(), </a:t>
            </a:r>
            <a:r>
              <a:rPr lang="en-US" dirty="0" err="1"/>
              <a:t>min_N</a:t>
            </a:r>
            <a:r>
              <a:rPr lang="en-US" dirty="0"/>
              <a:t>(), </a:t>
            </a:r>
            <a:r>
              <a:rPr lang="en-US" dirty="0" err="1"/>
              <a:t>standard_deviation</a:t>
            </a:r>
            <a:r>
              <a:rPr lang="en-US" dirty="0"/>
              <a:t>()</a:t>
            </a:r>
          </a:p>
          <a:p>
            <a:r>
              <a:rPr lang="en-US" dirty="0"/>
              <a:t>Rank()</a:t>
            </a:r>
          </a:p>
          <a:p>
            <a:endParaRPr lang="en-US" dirty="0"/>
          </a:p>
          <a:p>
            <a:r>
              <a:rPr lang="en-US" b="0" i="0" dirty="0">
                <a:solidFill>
                  <a:srgbClr val="BDC1C6"/>
                </a:solidFill>
                <a:effectLst/>
                <a:latin typeface="arial" panose="020B0604020202020204" pitchFamily="34" charset="0"/>
              </a:rPr>
              <a:t>A dimension is a structure that categorizes facts and measures in order to enable users to answer business questions. Commonly used dimensions are people, products, place and time.</a:t>
            </a:r>
          </a:p>
          <a:p>
            <a:endParaRPr lang="en-US" b="0" i="0" dirty="0">
              <a:solidFill>
                <a:srgbClr val="BDC1C6"/>
              </a:solidFill>
              <a:effectLst/>
              <a:latin typeface="arial" panose="020B0604020202020204" pitchFamily="34" charset="0"/>
            </a:endParaRPr>
          </a:p>
          <a:p>
            <a:r>
              <a:rPr lang="en-US" b="0" i="0" dirty="0">
                <a:solidFill>
                  <a:srgbClr val="E8EAED"/>
                </a:solidFill>
                <a:effectLst/>
                <a:latin typeface="Google Sans"/>
              </a:rPr>
              <a:t>Most often, OLAP measure meaning is </a:t>
            </a:r>
            <a:r>
              <a:rPr lang="en-US" b="0" i="0" dirty="0">
                <a:solidFill>
                  <a:srgbClr val="E2EEFF"/>
                </a:solidFill>
                <a:effectLst/>
                <a:latin typeface="Google Sans"/>
              </a:rPr>
              <a:t>a numeric value by which the dimension is detailed or aggregated</a:t>
            </a:r>
            <a:r>
              <a:rPr lang="en-US" b="0" i="0" dirty="0">
                <a:solidFill>
                  <a:srgbClr val="E8EAED"/>
                </a:solidFill>
                <a:effectLst/>
                <a:latin typeface="Google Sans"/>
              </a:rPr>
              <a:t>. It specifies a certain OLAP dimension and answers the “How much…?” question. For example, information about totaled bike sales is set out in one of the measures.</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9D249F2-7685-3260-B995-FCFEF65E16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C72ADEC-3E5A-438B-A187-594A48583260}"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87043" name="Rectangle 2">
            <a:extLst>
              <a:ext uri="{FF2B5EF4-FFF2-40B4-BE49-F238E27FC236}">
                <a16:creationId xmlns:a16="http://schemas.microsoft.com/office/drawing/2014/main" id="{C9A73FDD-ADE3-0D58-189F-FB72FEE00C7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2C03D81-ABF3-DAAE-21C0-E5424DD0A8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18ACED86-0DB1-B936-3EDF-7ACF144CE2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2FFBA4-1F38-497F-83EB-6389D1563B98}"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88067" name="Rectangle 2">
            <a:extLst>
              <a:ext uri="{FF2B5EF4-FFF2-40B4-BE49-F238E27FC236}">
                <a16:creationId xmlns:a16="http://schemas.microsoft.com/office/drawing/2014/main" id="{6ECA26F2-882D-A792-C601-D9CA94BA843F}"/>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62069551-364E-2C77-5B35-C9479E4EBB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 – all products, USA in 3</a:t>
            </a:r>
            <a:r>
              <a:rPr lang="en-US" altLang="en-US" baseline="30000" dirty="0"/>
              <a:t>rd</a:t>
            </a:r>
            <a:r>
              <a:rPr lang="en-US" altLang="en-US" dirty="0"/>
              <a:t> </a:t>
            </a:r>
            <a:r>
              <a:rPr lang="en-US" altLang="en-US" dirty="0" err="1"/>
              <a:t>qtr</a:t>
            </a:r>
            <a:endParaRPr lang="en-US" altLang="en-US" dirty="0"/>
          </a:p>
          <a:p>
            <a:r>
              <a:rPr lang="en-US" altLang="en-US" dirty="0"/>
              <a:t>B - all products, all countries in 4th </a:t>
            </a:r>
            <a:r>
              <a:rPr lang="en-US" altLang="en-US" dirty="0" err="1"/>
              <a:t>qtr</a:t>
            </a:r>
            <a:endParaRPr lang="en-US" altLang="en-US" dirty="0"/>
          </a:p>
          <a:p>
            <a:r>
              <a:rPr lang="en-US" altLang="en-US" dirty="0"/>
              <a:t>C- PC, 2</a:t>
            </a:r>
            <a:r>
              <a:rPr lang="en-US" altLang="en-US" baseline="30000" dirty="0"/>
              <a:t>nd</a:t>
            </a:r>
            <a:r>
              <a:rPr lang="en-US" altLang="en-US" dirty="0"/>
              <a:t> </a:t>
            </a:r>
            <a:r>
              <a:rPr lang="en-US" altLang="en-US" dirty="0" err="1"/>
              <a:t>Qtr</a:t>
            </a:r>
            <a:r>
              <a:rPr lang="en-US" altLang="en-US" dirty="0"/>
              <a:t>, USA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2FB1F0F-214E-B933-9029-24ECD93D87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CA852E-3D3A-4C32-8103-300941B508EF}"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90115" name="Rectangle 2">
            <a:extLst>
              <a:ext uri="{FF2B5EF4-FFF2-40B4-BE49-F238E27FC236}">
                <a16:creationId xmlns:a16="http://schemas.microsoft.com/office/drawing/2014/main" id="{B43112C3-A008-4B89-FAD4-7A8EACFBB503}"/>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D6DCB44-8066-43E7-5047-2061620CAA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FEC636-DB86-4118-B07E-2F4FAFCEA48F}" type="slidenum">
              <a:rPr lang="en-US" smtClean="0"/>
              <a:t>43</a:t>
            </a:fld>
            <a:endParaRPr lang="en-US"/>
          </a:p>
        </p:txBody>
      </p:sp>
    </p:spTree>
    <p:extLst>
      <p:ext uri="{BB962C8B-B14F-4D97-AF65-F5344CB8AC3E}">
        <p14:creationId xmlns:p14="http://schemas.microsoft.com/office/powerpoint/2010/main" val="3367557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FEC636-DB86-4118-B07E-2F4FAFCEA48F}" type="slidenum">
              <a:rPr lang="en-US" smtClean="0"/>
              <a:t>44</a:t>
            </a:fld>
            <a:endParaRPr lang="en-US"/>
          </a:p>
        </p:txBody>
      </p:sp>
    </p:spTree>
    <p:extLst>
      <p:ext uri="{BB962C8B-B14F-4D97-AF65-F5344CB8AC3E}">
        <p14:creationId xmlns:p14="http://schemas.microsoft.com/office/powerpoint/2010/main" val="1864472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49D8C28D-6B88-2B84-F8F3-59B0C9BC12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EBE81F-28C6-46D5-ABC9-3F5D58036E0E}"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2" name="Notes Placeholder 1">
            <a:extLst>
              <a:ext uri="{FF2B5EF4-FFF2-40B4-BE49-F238E27FC236}">
                <a16:creationId xmlns:a16="http://schemas.microsoft.com/office/drawing/2014/main" id="{59A5B9BF-6088-8BD4-3299-C5788CDF144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8502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0307B318-8C87-EBCF-5F58-676C818382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6144DBA-3F80-4A12-A57D-9EF800D63595}"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80899" name="Rectangle 2">
            <a:extLst>
              <a:ext uri="{FF2B5EF4-FFF2-40B4-BE49-F238E27FC236}">
                <a16:creationId xmlns:a16="http://schemas.microsoft.com/office/drawing/2014/main" id="{1A0DC0B9-125B-B261-B07F-3FBD784A5990}"/>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8AEDB49-A607-AD1E-8834-8579DE444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48209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1AC0B14F-5CF5-3BE8-4F61-E97C8482D2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50DAE50-1F25-46F6-BA04-8141BCD31843}"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81923" name="Rectangle 2">
            <a:extLst>
              <a:ext uri="{FF2B5EF4-FFF2-40B4-BE49-F238E27FC236}">
                <a16:creationId xmlns:a16="http://schemas.microsoft.com/office/drawing/2014/main" id="{04C13F87-C8C8-F8A3-DAB1-D389080C0C77}"/>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3E7C47CF-3F87-3BF3-4E85-A7AB4117E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https://learn.microsoft.com/en-us/office/troubleshoot/access/database-normalization-description </a:t>
            </a:r>
          </a:p>
          <a:p>
            <a:endParaRPr lang="en-US" altLang="en-US" dirty="0"/>
          </a:p>
        </p:txBody>
      </p:sp>
    </p:spTree>
    <p:extLst>
      <p:ext uri="{BB962C8B-B14F-4D97-AF65-F5344CB8AC3E}">
        <p14:creationId xmlns:p14="http://schemas.microsoft.com/office/powerpoint/2010/main" val="416970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https://link.springer.com/content/pdf/10.1007/978-981-287-251-7_38.pdf</a:t>
            </a:r>
          </a:p>
        </p:txBody>
      </p:sp>
      <p:sp>
        <p:nvSpPr>
          <p:cNvPr id="4" name="Slide Number Placeholder 3"/>
          <p:cNvSpPr>
            <a:spLocks noGrp="1"/>
          </p:cNvSpPr>
          <p:nvPr>
            <p:ph type="sldNum" sz="quarter" idx="5"/>
          </p:nvPr>
        </p:nvSpPr>
        <p:spPr/>
        <p:txBody>
          <a:bodyPr/>
          <a:lstStyle/>
          <a:p>
            <a:fld id="{45C4521A-2DD9-4EBD-AFE7-D1C5FACD390E}" type="slidenum">
              <a:rPr lang="nl-NL" smtClean="0"/>
              <a:t>6</a:t>
            </a:fld>
            <a:endParaRPr lang="nl-NL"/>
          </a:p>
        </p:txBody>
      </p:sp>
    </p:spTree>
    <p:extLst>
      <p:ext uri="{BB962C8B-B14F-4D97-AF65-F5344CB8AC3E}">
        <p14:creationId xmlns:p14="http://schemas.microsoft.com/office/powerpoint/2010/main" val="1032376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616FE28-8095-6ADD-EEE9-DAFBD6D0F0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99F167E-00F2-4769-B028-1FEC9109D67F}"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82947" name="Rectangle 2">
            <a:extLst>
              <a:ext uri="{FF2B5EF4-FFF2-40B4-BE49-F238E27FC236}">
                <a16:creationId xmlns:a16="http://schemas.microsoft.com/office/drawing/2014/main" id="{6024F9C3-C336-41A1-3329-38A7564B6CAE}"/>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58524BFC-DB12-1121-A1C8-14F9F315CD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1033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https://stackoverflow.com/questions/2623852/why-are-joins-bad-when-considering-scalability</a:t>
            </a:r>
          </a:p>
        </p:txBody>
      </p:sp>
      <p:sp>
        <p:nvSpPr>
          <p:cNvPr id="4" name="Slide Number Placeholder 3"/>
          <p:cNvSpPr>
            <a:spLocks noGrp="1"/>
          </p:cNvSpPr>
          <p:nvPr>
            <p:ph type="sldNum" sz="quarter" idx="5"/>
          </p:nvPr>
        </p:nvSpPr>
        <p:spPr/>
        <p:txBody>
          <a:bodyPr/>
          <a:lstStyle/>
          <a:p>
            <a:fld id="{45C4521A-2DD9-4EBD-AFE7-D1C5FACD390E}" type="slidenum">
              <a:rPr lang="nl-NL" smtClean="0"/>
              <a:t>50</a:t>
            </a:fld>
            <a:endParaRPr lang="nl-NL"/>
          </a:p>
        </p:txBody>
      </p:sp>
    </p:spTree>
    <p:extLst>
      <p:ext uri="{BB962C8B-B14F-4D97-AF65-F5344CB8AC3E}">
        <p14:creationId xmlns:p14="http://schemas.microsoft.com/office/powerpoint/2010/main" val="3081543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22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https://developer.twitter.com/en/docs/tutorials/listen-for-important-events</a:t>
            </a:r>
          </a:p>
        </p:txBody>
      </p:sp>
      <p:sp>
        <p:nvSpPr>
          <p:cNvPr id="4" name="Slide Number Placeholder 3"/>
          <p:cNvSpPr>
            <a:spLocks noGrp="1"/>
          </p:cNvSpPr>
          <p:nvPr>
            <p:ph type="sldNum" sz="quarter" idx="5"/>
          </p:nvPr>
        </p:nvSpPr>
        <p:spPr/>
        <p:txBody>
          <a:bodyPr/>
          <a:lstStyle/>
          <a:p>
            <a:fld id="{45C4521A-2DD9-4EBD-AFE7-D1C5FACD390E}" type="slidenum">
              <a:rPr lang="nl-NL" smtClean="0"/>
              <a:t>7</a:t>
            </a:fld>
            <a:endParaRPr lang="nl-NL"/>
          </a:p>
        </p:txBody>
      </p:sp>
    </p:spTree>
    <p:extLst>
      <p:ext uri="{BB962C8B-B14F-4D97-AF65-F5344CB8AC3E}">
        <p14:creationId xmlns:p14="http://schemas.microsoft.com/office/powerpoint/2010/main" val="407807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https://docs.aws.amazon.com/whitepapers/latest/aws-cloud-data-ingestion-patterns-practices/data-ingestion-patterns.html</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8</a:t>
            </a:fld>
            <a:endParaRPr lang="nl-NL"/>
          </a:p>
        </p:txBody>
      </p:sp>
    </p:spTree>
    <p:extLst>
      <p:ext uri="{BB962C8B-B14F-4D97-AF65-F5344CB8AC3E}">
        <p14:creationId xmlns:p14="http://schemas.microsoft.com/office/powerpoint/2010/main" val="1196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https://learn.microsoft.com/en-us/azure/databricks/lakehouse/medallion</a:t>
            </a:r>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Ingest raw data to the bronze layer</a:t>
            </a:r>
          </a:p>
          <a:p>
            <a:pPr algn="l"/>
            <a:r>
              <a:rPr lang="en-US" b="0" i="0" dirty="0">
                <a:solidFill>
                  <a:srgbClr val="161616"/>
                </a:solidFill>
                <a:effectLst/>
                <a:latin typeface="Segoe UI" panose="020B0502040204020203" pitchFamily="34" charset="0"/>
              </a:rPr>
              <a:t>The bronze layer contains unvalidated data. Data ingested in the bronze layer typically:</a:t>
            </a:r>
          </a:p>
          <a:p>
            <a:pPr algn="l">
              <a:buFont typeface="Arial" panose="020B0604020202020204" pitchFamily="34" charset="0"/>
              <a:buChar char="•"/>
            </a:pPr>
            <a:r>
              <a:rPr lang="en-US" b="0" i="0" dirty="0">
                <a:solidFill>
                  <a:srgbClr val="161616"/>
                </a:solidFill>
                <a:effectLst/>
                <a:latin typeface="Segoe UI" panose="020B0502040204020203" pitchFamily="34" charset="0"/>
              </a:rPr>
              <a:t>Maintains the raw state of the data source.</a:t>
            </a:r>
          </a:p>
          <a:p>
            <a:pPr algn="l">
              <a:buFont typeface="Arial" panose="020B0604020202020204" pitchFamily="34" charset="0"/>
              <a:buChar char="•"/>
            </a:pPr>
            <a:r>
              <a:rPr lang="en-US" b="0" i="0" dirty="0">
                <a:solidFill>
                  <a:srgbClr val="161616"/>
                </a:solidFill>
                <a:effectLst/>
                <a:latin typeface="Segoe UI" panose="020B0502040204020203" pitchFamily="34" charset="0"/>
              </a:rPr>
              <a:t>Is appended incrementally and grows over time.</a:t>
            </a:r>
          </a:p>
          <a:p>
            <a:pPr algn="l">
              <a:buFont typeface="Arial" panose="020B0604020202020204" pitchFamily="34" charset="0"/>
              <a:buChar char="•"/>
            </a:pPr>
            <a:r>
              <a:rPr lang="en-US" b="0" i="0" dirty="0">
                <a:solidFill>
                  <a:srgbClr val="161616"/>
                </a:solidFill>
                <a:effectLst/>
                <a:latin typeface="Segoe UI" panose="020B0502040204020203" pitchFamily="34" charset="0"/>
              </a:rPr>
              <a:t>Can be any combination of streaming and batch transactions.</a:t>
            </a:r>
          </a:p>
          <a:p>
            <a:pPr algn="l"/>
            <a:r>
              <a:rPr lang="en-US" b="0" i="0" dirty="0">
                <a:solidFill>
                  <a:srgbClr val="161616"/>
                </a:solidFill>
                <a:effectLst/>
                <a:latin typeface="Segoe UI" panose="020B0502040204020203" pitchFamily="34" charset="0"/>
              </a:rPr>
              <a:t>Retaining the full, unprocessed history of each dataset in an efficient storage format provides the ability to recreate any state of a given data system.</a:t>
            </a:r>
          </a:p>
          <a:p>
            <a:pPr algn="l"/>
            <a:r>
              <a:rPr lang="en-US" b="0" i="0" dirty="0">
                <a:solidFill>
                  <a:srgbClr val="161616"/>
                </a:solidFill>
                <a:effectLst/>
                <a:latin typeface="Segoe UI" panose="020B0502040204020203" pitchFamily="34" charset="0"/>
              </a:rPr>
              <a:t>Additional metadata (such as source file names or recording the time data was processed) may be added to data on ingest for enhanced discoverability, description of the state of the source dataset, and optimized performance in downstream applications.</a:t>
            </a:r>
          </a:p>
          <a:p>
            <a:pPr algn="l"/>
            <a:r>
              <a:rPr lang="en-US" b="1" i="0" dirty="0">
                <a:solidFill>
                  <a:srgbClr val="161616"/>
                </a:solidFill>
                <a:effectLst/>
                <a:latin typeface="Segoe UI" panose="020B0502040204020203" pitchFamily="34" charset="0"/>
              </a:rPr>
              <a:t>Validate and deduplicate data in the silver layer</a:t>
            </a:r>
          </a:p>
          <a:p>
            <a:pPr algn="l"/>
            <a:r>
              <a:rPr lang="en-US" b="0" i="0" dirty="0">
                <a:solidFill>
                  <a:srgbClr val="161616"/>
                </a:solidFill>
                <a:effectLst/>
                <a:latin typeface="Segoe UI" panose="020B0502040204020203" pitchFamily="34" charset="0"/>
              </a:rPr>
              <a:t>Recall that while the bronze layer contains the entire data history in a nearly raw state, the silver layer represents a validated, enriched version of our data that can be trusted for downstream analytics.</a:t>
            </a:r>
          </a:p>
          <a:p>
            <a:pPr algn="l"/>
            <a:r>
              <a:rPr lang="en-US" b="0" i="0" dirty="0">
                <a:solidFill>
                  <a:srgbClr val="161616"/>
                </a:solidFill>
                <a:effectLst/>
                <a:latin typeface="Segoe UI" panose="020B0502040204020203" pitchFamily="34" charset="0"/>
              </a:rPr>
              <a:t>While Databricks believes strongly in the </a:t>
            </a:r>
            <a:r>
              <a:rPr lang="en-US" b="0" i="0" dirty="0" err="1">
                <a:solidFill>
                  <a:srgbClr val="161616"/>
                </a:solidFill>
                <a:effectLst/>
                <a:latin typeface="Segoe UI" panose="020B0502040204020203" pitchFamily="34" charset="0"/>
              </a:rPr>
              <a:t>lakehouse</a:t>
            </a:r>
            <a:r>
              <a:rPr lang="en-US" b="0" i="0" dirty="0">
                <a:solidFill>
                  <a:srgbClr val="161616"/>
                </a:solidFill>
                <a:effectLst/>
                <a:latin typeface="Segoe UI" panose="020B0502040204020203" pitchFamily="34" charset="0"/>
              </a:rPr>
              <a:t> vision driven by bronze, silver, and gold tables, simply implementing a silver layer efficiently will immediately unlock many of the potential benefits of the </a:t>
            </a:r>
            <a:r>
              <a:rPr lang="en-US" b="0" i="0" dirty="0" err="1">
                <a:solidFill>
                  <a:srgbClr val="161616"/>
                </a:solidFill>
                <a:effectLst/>
                <a:latin typeface="Segoe UI" panose="020B0502040204020203" pitchFamily="34" charset="0"/>
              </a:rPr>
              <a:t>lakehouse</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For any data pipeline, the silver layer may contain more than one table.</a:t>
            </a:r>
          </a:p>
          <a:p>
            <a:pPr algn="l"/>
            <a:r>
              <a:rPr lang="en-US" b="1" i="0" dirty="0">
                <a:solidFill>
                  <a:srgbClr val="161616"/>
                </a:solidFill>
                <a:effectLst/>
                <a:latin typeface="Segoe UI" panose="020B0502040204020203" pitchFamily="34" charset="0"/>
              </a:rPr>
              <a:t>Power analytics with the gold layer</a:t>
            </a:r>
          </a:p>
          <a:p>
            <a:pPr algn="l"/>
            <a:r>
              <a:rPr lang="en-US" b="0" i="0" dirty="0">
                <a:solidFill>
                  <a:srgbClr val="161616"/>
                </a:solidFill>
                <a:effectLst/>
                <a:latin typeface="Segoe UI" panose="020B0502040204020203" pitchFamily="34" charset="0"/>
              </a:rPr>
              <a:t>This gold data is often highly refined and aggregated, containing data that powers analytics, machine learning, and production applications. While all tables in the </a:t>
            </a:r>
            <a:r>
              <a:rPr lang="en-US" b="0" i="0" dirty="0" err="1">
                <a:solidFill>
                  <a:srgbClr val="161616"/>
                </a:solidFill>
                <a:effectLst/>
                <a:latin typeface="Segoe UI" panose="020B0502040204020203" pitchFamily="34" charset="0"/>
              </a:rPr>
              <a:t>lakehouse</a:t>
            </a:r>
            <a:r>
              <a:rPr lang="en-US" b="0" i="0" dirty="0">
                <a:solidFill>
                  <a:srgbClr val="161616"/>
                </a:solidFill>
                <a:effectLst/>
                <a:latin typeface="Segoe UI" panose="020B0502040204020203" pitchFamily="34" charset="0"/>
              </a:rPr>
              <a:t> should serve an important purpose, gold tables represent data that has been transformed into knowledge, rather than just information.</a:t>
            </a:r>
          </a:p>
          <a:p>
            <a:pPr algn="l"/>
            <a:r>
              <a:rPr lang="en-US" b="0" i="0" dirty="0">
                <a:solidFill>
                  <a:srgbClr val="161616"/>
                </a:solidFill>
                <a:effectLst/>
                <a:latin typeface="Segoe UI" panose="020B0502040204020203" pitchFamily="34" charset="0"/>
              </a:rPr>
              <a:t>Analysts largely rely on gold tables for their core responsibilities, and data shared with a customer would rarely be stored outside this level.</a:t>
            </a:r>
          </a:p>
          <a:p>
            <a:pPr algn="l"/>
            <a:r>
              <a:rPr lang="en-US" b="0" i="0" dirty="0">
                <a:solidFill>
                  <a:srgbClr val="161616"/>
                </a:solidFill>
                <a:effectLst/>
                <a:latin typeface="Segoe UI" panose="020B0502040204020203" pitchFamily="34" charset="0"/>
              </a:rPr>
              <a:t>Updates to these tables are completed as part of regularly scheduled production workloads, which helps control costs and allows service level agreements (SLAs) for data freshness to be established.</a:t>
            </a:r>
          </a:p>
          <a:p>
            <a:pPr algn="l"/>
            <a:r>
              <a:rPr lang="en-US" b="0" i="0" dirty="0">
                <a:solidFill>
                  <a:srgbClr val="161616"/>
                </a:solidFill>
                <a:effectLst/>
                <a:latin typeface="Segoe UI" panose="020B0502040204020203" pitchFamily="34" charset="0"/>
              </a:rPr>
              <a:t>While the </a:t>
            </a:r>
            <a:r>
              <a:rPr lang="en-US" b="0" i="0" dirty="0" err="1">
                <a:solidFill>
                  <a:srgbClr val="161616"/>
                </a:solidFill>
                <a:effectLst/>
                <a:latin typeface="Segoe UI" panose="020B0502040204020203" pitchFamily="34" charset="0"/>
              </a:rPr>
              <a:t>lakehouse</a:t>
            </a:r>
            <a:r>
              <a:rPr lang="en-US" b="0" i="0" dirty="0">
                <a:solidFill>
                  <a:srgbClr val="161616"/>
                </a:solidFill>
                <a:effectLst/>
                <a:latin typeface="Segoe UI" panose="020B0502040204020203" pitchFamily="34" charset="0"/>
              </a:rPr>
              <a:t> doesn’t have the same deadlock issues that you may encounter in a enterprise data warehouse, gold tables are often stored in a separate storage container to help avoid cloud limits on data requests.</a:t>
            </a:r>
          </a:p>
          <a:p>
            <a:pPr algn="l"/>
            <a:r>
              <a:rPr lang="en-US" b="0" i="0" dirty="0">
                <a:solidFill>
                  <a:srgbClr val="161616"/>
                </a:solidFill>
                <a:effectLst/>
                <a:latin typeface="Segoe UI" panose="020B0502040204020203" pitchFamily="34" charset="0"/>
              </a:rPr>
              <a:t>In general, because aggregations, joins, and filtering are handled before data is written to the gold layer, users should see low latency query performance on data in gold tables.</a:t>
            </a:r>
          </a:p>
        </p:txBody>
      </p:sp>
      <p:sp>
        <p:nvSpPr>
          <p:cNvPr id="4" name="Slide Number Placeholder 3"/>
          <p:cNvSpPr>
            <a:spLocks noGrp="1"/>
          </p:cNvSpPr>
          <p:nvPr>
            <p:ph type="sldNum" sz="quarter" idx="5"/>
          </p:nvPr>
        </p:nvSpPr>
        <p:spPr/>
        <p:txBody>
          <a:bodyPr/>
          <a:lstStyle/>
          <a:p>
            <a:fld id="{45C4521A-2DD9-4EBD-AFE7-D1C5FACD390E}" type="slidenum">
              <a:rPr lang="nl-NL" smtClean="0"/>
              <a:t>12</a:t>
            </a:fld>
            <a:endParaRPr lang="nl-NL"/>
          </a:p>
        </p:txBody>
      </p:sp>
    </p:spTree>
    <p:extLst>
      <p:ext uri="{BB962C8B-B14F-4D97-AF65-F5344CB8AC3E}">
        <p14:creationId xmlns:p14="http://schemas.microsoft.com/office/powerpoint/2010/main" val="401384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2F06FA3-1C0F-4D46-A486-4766DEEACC2A}" type="slidenum">
              <a:rPr lang="en-US" smtClean="0"/>
              <a:t>13</a:t>
            </a:fld>
            <a:endParaRPr lang="en-US"/>
          </a:p>
        </p:txBody>
      </p:sp>
    </p:spTree>
    <p:extLst>
      <p:ext uri="{BB962C8B-B14F-4D97-AF65-F5344CB8AC3E}">
        <p14:creationId xmlns:p14="http://schemas.microsoft.com/office/powerpoint/2010/main" val="1054268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Logging</a:t>
            </a:r>
          </a:p>
          <a:p>
            <a:r>
              <a:rPr lang="en-US" dirty="0"/>
              <a:t>Content Management Systems, Blogging Platforms</a:t>
            </a:r>
          </a:p>
          <a:p>
            <a:r>
              <a:rPr lang="en-US" dirty="0"/>
              <a:t> Web Analytics or Real-Time Analytics</a:t>
            </a:r>
          </a:p>
          <a:p>
            <a:r>
              <a:rPr lang="en-US" dirty="0"/>
              <a:t>E-Commerce Application</a:t>
            </a:r>
          </a:p>
        </p:txBody>
      </p:sp>
      <p:sp>
        <p:nvSpPr>
          <p:cNvPr id="4" name="Slide Number Placeholder 3"/>
          <p:cNvSpPr>
            <a:spLocks noGrp="1"/>
          </p:cNvSpPr>
          <p:nvPr>
            <p:ph type="sldNum" sz="quarter" idx="5"/>
          </p:nvPr>
        </p:nvSpPr>
        <p:spPr/>
        <p:txBody>
          <a:bodyPr/>
          <a:lstStyle/>
          <a:p>
            <a:fld id="{45C4521A-2DD9-4EBD-AFE7-D1C5FACD390E}" type="slidenum">
              <a:rPr lang="nl-NL" smtClean="0"/>
              <a:t>16</a:t>
            </a:fld>
            <a:endParaRPr lang="nl-NL"/>
          </a:p>
        </p:txBody>
      </p:sp>
    </p:spTree>
    <p:extLst>
      <p:ext uri="{BB962C8B-B14F-4D97-AF65-F5344CB8AC3E}">
        <p14:creationId xmlns:p14="http://schemas.microsoft.com/office/powerpoint/2010/main" val="262219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18</a:t>
            </a:fld>
            <a:endParaRPr lang="nl-NL"/>
          </a:p>
        </p:txBody>
      </p:sp>
    </p:spTree>
    <p:extLst>
      <p:ext uri="{BB962C8B-B14F-4D97-AF65-F5344CB8AC3E}">
        <p14:creationId xmlns:p14="http://schemas.microsoft.com/office/powerpoint/2010/main" val="937116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Openingsdia 1">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0928277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4121152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51907" name="Rectangle 3"/>
          <p:cNvSpPr>
            <a:spLocks noGrp="1" noChangeArrowheads="1"/>
          </p:cNvSpPr>
          <p:nvPr>
            <p:ph type="ctrTitle"/>
          </p:nvPr>
        </p:nvSpPr>
        <p:spPr>
          <a:xfrm>
            <a:off x="685800" y="1981200"/>
            <a:ext cx="7772400" cy="1143000"/>
          </a:xfrm>
        </p:spPr>
        <p:txBody>
          <a:bodyPr/>
          <a:lstStyle>
            <a:lvl1pPr algn="ctr">
              <a:defRPr/>
            </a:lvl1pPr>
          </a:lstStyle>
          <a:p>
            <a:pPr lvl="0"/>
            <a:r>
              <a:rPr lang="en-GB" noProof="0"/>
              <a:t>Click to edit Master title style</a:t>
            </a:r>
            <a:endParaRPr lang="en-US" noProof="0"/>
          </a:p>
        </p:txBody>
      </p:sp>
      <p:sp>
        <p:nvSpPr>
          <p:cNvPr id="251908" name="Rectangle 4"/>
          <p:cNvSpPr>
            <a:spLocks noGrp="1" noChangeArrowheads="1"/>
          </p:cNvSpPr>
          <p:nvPr>
            <p:ph type="subTitle" idx="1"/>
          </p:nvPr>
        </p:nvSpPr>
        <p:spPr>
          <a:xfrm>
            <a:off x="1371600" y="3429000"/>
            <a:ext cx="6400800" cy="914400"/>
          </a:xfrm>
        </p:spPr>
        <p:txBody>
          <a:bodyPr/>
          <a:lstStyle>
            <a:lvl1pPr marL="0" indent="0" algn="ctr">
              <a:buFont typeface="Wingdings" charset="0"/>
              <a:buNone/>
              <a:defRPr sz="1800">
                <a:solidFill>
                  <a:srgbClr val="003366"/>
                </a:solidFill>
                <a:effectLst>
                  <a:outerShdw blurRad="38100" dist="38100" dir="2700000" algn="tl">
                    <a:srgbClr val="DDDDDD"/>
                  </a:outerShdw>
                </a:effectLst>
              </a:defRPr>
            </a:lvl1pPr>
          </a:lstStyle>
          <a:p>
            <a:pPr lvl="0"/>
            <a:r>
              <a:rPr lang="en-GB" noProof="0"/>
              <a:t>Click to edit Master subtitle style</a:t>
            </a:r>
            <a:endParaRPr lang="en-US" noProof="0"/>
          </a:p>
        </p:txBody>
      </p:sp>
      <p:sp>
        <p:nvSpPr>
          <p:cNvPr id="8" name="Rectangle 5"/>
          <p:cNvSpPr>
            <a:spLocks noGrp="1" noChangeArrowheads="1"/>
          </p:cNvSpPr>
          <p:nvPr>
            <p:ph type="ftr" sz="quarter" idx="10"/>
          </p:nvPr>
        </p:nvSpPr>
        <p:spPr>
          <a:xfrm>
            <a:off x="715963" y="6248400"/>
            <a:ext cx="7739062" cy="457200"/>
          </a:xfrm>
        </p:spPr>
        <p:txBody>
          <a:bodyPr/>
          <a:lstStyle>
            <a:lvl1pPr algn="ctr">
              <a:defRPr/>
            </a:lvl1pPr>
          </a:lstStyle>
          <a:p>
            <a:pPr>
              <a:defRPr/>
            </a:pPr>
            <a:r>
              <a:rPr lang="en-US"/>
              <a:t>Design&amp;SwArch</a:t>
            </a:r>
          </a:p>
        </p:txBody>
      </p:sp>
    </p:spTree>
    <p:extLst>
      <p:ext uri="{BB962C8B-B14F-4D97-AF65-F5344CB8AC3E}">
        <p14:creationId xmlns:p14="http://schemas.microsoft.com/office/powerpoint/2010/main" val="3273868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4633200"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4633200"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pic>
        <p:nvPicPr>
          <p:cNvPr id="6" name="Afbeelding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0981" y="3910224"/>
            <a:ext cx="4258936" cy="2112699"/>
          </a:xfrm>
          <a:prstGeom prst="rect">
            <a:avLst/>
          </a:prstGeom>
        </p:spPr>
      </p:pic>
    </p:spTree>
    <p:extLst>
      <p:ext uri="{BB962C8B-B14F-4D97-AF65-F5344CB8AC3E}">
        <p14:creationId xmlns:p14="http://schemas.microsoft.com/office/powerpoint/2010/main" val="2341256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514981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09505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49960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811828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384687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34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Openingsdia 2">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8661490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01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118721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09106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55072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Hoofdstukdia">
    <p:spTree>
      <p:nvGrpSpPr>
        <p:cNvPr id="1" name=""/>
        <p:cNvGrpSpPr/>
        <p:nvPr/>
      </p:nvGrpSpPr>
      <p:grpSpPr>
        <a:xfrm>
          <a:off x="0" y="0"/>
          <a:ext cx="0" cy="0"/>
          <a:chOff x="0" y="0"/>
          <a:chExt cx="0" cy="0"/>
        </a:xfrm>
      </p:grpSpPr>
      <p:pic>
        <p:nvPicPr>
          <p:cNvPr id="7" name="Afbeelding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370749"/>
          </a:xfrm>
          <a:prstGeom prst="rect">
            <a:avLst/>
          </a:prstGeom>
        </p:spPr>
      </p:pic>
      <p:pic>
        <p:nvPicPr>
          <p:cNvPr id="9" name="Afbeelding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7754" y="5031348"/>
            <a:ext cx="3946247" cy="1957587"/>
          </a:xfrm>
          <a:prstGeom prst="rect">
            <a:avLst/>
          </a:prstGeom>
        </p:spPr>
      </p:pic>
      <p:sp>
        <p:nvSpPr>
          <p:cNvPr id="2"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Tree>
    <p:extLst>
      <p:ext uri="{BB962C8B-B14F-4D97-AF65-F5344CB8AC3E}">
        <p14:creationId xmlns:p14="http://schemas.microsoft.com/office/powerpoint/2010/main" val="3958385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139306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63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Click to edit Master title style</a:t>
            </a:r>
            <a:endParaRPr lang="nl-NL"/>
          </a:p>
        </p:txBody>
      </p:sp>
    </p:spTree>
    <p:extLst>
      <p:ext uri="{BB962C8B-B14F-4D97-AF65-F5344CB8AC3E}">
        <p14:creationId xmlns:p14="http://schemas.microsoft.com/office/powerpoint/2010/main" val="33435604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591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Welk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286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Openingsdia 3">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7744761"/>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3678774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04651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56278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2463965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58842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354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762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Welkom">
    <p:bg>
      <p:bgPr>
        <a:solidFill>
          <a:schemeClr val="accent1"/>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cstate="hqprint">
            <a:extLst>
              <a:ext uri="{28A0092B-C50C-407E-A947-70E740481C1C}">
                <a14:useLocalDpi xmlns:a14="http://schemas.microsoft.com/office/drawing/2010/main"/>
              </a:ext>
            </a:extLst>
          </a:blip>
          <a:srcRect r="-14833"/>
          <a:stretch/>
        </p:blipFill>
        <p:spPr>
          <a:xfrm>
            <a:off x="0" y="961622"/>
            <a:ext cx="9144000" cy="4111239"/>
          </a:xfrm>
          <a:prstGeom prst="rect">
            <a:avLst/>
          </a:prstGeom>
        </p:spPr>
      </p:pic>
    </p:spTree>
    <p:extLst>
      <p:ext uri="{BB962C8B-B14F-4D97-AF65-F5344CB8AC3E}">
        <p14:creationId xmlns:p14="http://schemas.microsoft.com/office/powerpoint/2010/main" val="3950837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eldia">
    <p:bg>
      <p:bgPr>
        <a:solidFill>
          <a:schemeClr val="accent1"/>
        </a:solid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181210549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4036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Hoofdstukdia">
    <p:spTree>
      <p:nvGrpSpPr>
        <p:cNvPr id="1" name=""/>
        <p:cNvGrpSpPr/>
        <p:nvPr/>
      </p:nvGrpSpPr>
      <p:grpSpPr>
        <a:xfrm>
          <a:off x="0" y="0"/>
          <a:ext cx="0" cy="0"/>
          <a:chOff x="0" y="0"/>
          <a:chExt cx="0" cy="0"/>
        </a:xfrm>
      </p:grpSpPr>
      <p:pic>
        <p:nvPicPr>
          <p:cNvPr id="7" name="Afbeelding 6"/>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0" y="0"/>
            <a:ext cx="9144000" cy="6369600"/>
          </a:xfrm>
          <a:prstGeom prst="rect">
            <a:avLst/>
          </a:prstGeom>
        </p:spPr>
      </p:pic>
      <p:sp>
        <p:nvSpPr>
          <p:cNvPr id="6" name="Title 1"/>
          <p:cNvSpPr>
            <a:spLocks noGrp="1"/>
          </p:cNvSpPr>
          <p:nvPr>
            <p:ph type="ctrTitle"/>
          </p:nvPr>
        </p:nvSpPr>
        <p:spPr>
          <a:xfrm>
            <a:off x="476519" y="524639"/>
            <a:ext cx="6168981" cy="2387600"/>
          </a:xfrm>
          <a:prstGeom prst="rect">
            <a:avLst/>
          </a:prstGeo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a:prstGeom prst="rect">
            <a:avLst/>
          </a:prstGeo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0" name="Afbeelding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3349264062"/>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59594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sp>
        <p:nvSpPr>
          <p:cNvPr id="6" name="Rechthoek 5"/>
          <p:cNvSpPr/>
          <p:nvPr/>
        </p:nvSpPr>
        <p:spPr>
          <a:xfrm>
            <a:off x="0" y="1"/>
            <a:ext cx="9144000" cy="5340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8"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10"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1" name="Afbeelding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29767196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6074599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530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elkom">
    <p:bg>
      <p:bgPr>
        <a:solidFill>
          <a:schemeClr val="accent2"/>
        </a:solidFill>
        <a:effectLst/>
      </p:bgPr>
    </p:b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cstate="hqprint">
            <a:extLst>
              <a:ext uri="{28A0092B-C50C-407E-A947-70E740481C1C}">
                <a14:useLocalDpi xmlns:a14="http://schemas.microsoft.com/office/drawing/2010/main"/>
              </a:ext>
            </a:extLst>
          </a:blip>
          <a:srcRect r="-14833"/>
          <a:stretch/>
        </p:blipFill>
        <p:spPr>
          <a:xfrm>
            <a:off x="0" y="961622"/>
            <a:ext cx="9144000" cy="4111239"/>
          </a:xfrm>
          <a:prstGeom prst="rect">
            <a:avLst/>
          </a:prstGeom>
        </p:spPr>
      </p:pic>
    </p:spTree>
    <p:extLst>
      <p:ext uri="{BB962C8B-B14F-4D97-AF65-F5344CB8AC3E}">
        <p14:creationId xmlns:p14="http://schemas.microsoft.com/office/powerpoint/2010/main" val="3670874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eldia">
    <p:bg>
      <p:bgPr>
        <a:solidFill>
          <a:schemeClr val="accent2"/>
        </a:solid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7954962"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7954962"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spTree>
    <p:extLst>
      <p:ext uri="{BB962C8B-B14F-4D97-AF65-F5344CB8AC3E}">
        <p14:creationId xmlns:p14="http://schemas.microsoft.com/office/powerpoint/2010/main" val="2234852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071778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1324800"/>
            <a:ext cx="3780000" cy="4214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20127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Hoofdstukdia">
    <p:spTree>
      <p:nvGrpSpPr>
        <p:cNvPr id="1" name=""/>
        <p:cNvGrpSpPr/>
        <p:nvPr/>
      </p:nvGrpSpPr>
      <p:grpSpPr>
        <a:xfrm>
          <a:off x="0" y="0"/>
          <a:ext cx="0" cy="0"/>
          <a:chOff x="0" y="0"/>
          <a:chExt cx="0" cy="0"/>
        </a:xfrm>
      </p:grpSpPr>
      <p:sp>
        <p:nvSpPr>
          <p:cNvPr id="14" name="Rechthoek 13"/>
          <p:cNvSpPr/>
          <p:nvPr/>
        </p:nvSpPr>
        <p:spPr>
          <a:xfrm>
            <a:off x="0" y="1"/>
            <a:ext cx="9144000" cy="534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5" name="Title 1"/>
          <p:cNvSpPr>
            <a:spLocks noGrp="1"/>
          </p:cNvSpPr>
          <p:nvPr>
            <p:ph type="ctrTitle"/>
          </p:nvPr>
        </p:nvSpPr>
        <p:spPr>
          <a:xfrm>
            <a:off x="476519" y="524639"/>
            <a:ext cx="6168981" cy="2387600"/>
          </a:xfr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16" name="Subtitle 2"/>
          <p:cNvSpPr>
            <a:spLocks noGrp="1"/>
          </p:cNvSpPr>
          <p:nvPr>
            <p:ph type="subTitle" idx="1"/>
          </p:nvPr>
        </p:nvSpPr>
        <p:spPr>
          <a:xfrm>
            <a:off x="0" y="6788823"/>
            <a:ext cx="90152" cy="200112"/>
          </a:xfr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17" name="Afbeelding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6654" y="5031348"/>
            <a:ext cx="3946247" cy="1957587"/>
          </a:xfrm>
          <a:prstGeom prst="rect">
            <a:avLst/>
          </a:prstGeom>
        </p:spPr>
      </p:pic>
    </p:spTree>
    <p:extLst>
      <p:ext uri="{BB962C8B-B14F-4D97-AF65-F5344CB8AC3E}">
        <p14:creationId xmlns:p14="http://schemas.microsoft.com/office/powerpoint/2010/main" val="22928636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2740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648000" y="576728"/>
            <a:ext cx="7848000" cy="468301"/>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48000" y="1322464"/>
            <a:ext cx="7848000" cy="421231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8750132"/>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1032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5C75-8BAB-9486-2097-1A16C3721A6C}"/>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96D3A686-8C6C-F755-8733-F58C86F8862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CC14FA73-C290-2511-1327-F47F2F6A6633}"/>
              </a:ext>
            </a:extLst>
          </p:cNvPr>
          <p:cNvSpPr>
            <a:spLocks noGrp="1"/>
          </p:cNvSpPr>
          <p:nvPr>
            <p:ph type="dt" sz="half" idx="10"/>
          </p:nvPr>
        </p:nvSpPr>
        <p:spPr/>
        <p:txBody>
          <a:bodyPr/>
          <a:lstStyle/>
          <a:p>
            <a:fld id="{48A87A34-81AB-432B-8DAE-1953F412C126}" type="datetimeFigureOut">
              <a:rPr lang="en-US" smtClean="0"/>
              <a:pPr/>
              <a:t>12/6/24</a:t>
            </a:fld>
            <a:endParaRPr lang="en-US" dirty="0"/>
          </a:p>
        </p:txBody>
      </p:sp>
      <p:sp>
        <p:nvSpPr>
          <p:cNvPr id="5" name="Footer Placeholder 4">
            <a:extLst>
              <a:ext uri="{FF2B5EF4-FFF2-40B4-BE49-F238E27FC236}">
                <a16:creationId xmlns:a16="http://schemas.microsoft.com/office/drawing/2014/main" id="{97D1FEF4-0550-B15A-89CF-CFF02FA9F99E}"/>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9907B93A-1C54-5C0F-223A-32CC7F86F4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91320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6F79-A3D3-4F99-3E4E-ED8EA318160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5D42FEEA-69F4-0B9D-9B48-FE0949ACBA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C188B11-CA63-1A2E-464D-F0DDFAD94940}"/>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5" name="Footer Placeholder 4">
            <a:extLst>
              <a:ext uri="{FF2B5EF4-FFF2-40B4-BE49-F238E27FC236}">
                <a16:creationId xmlns:a16="http://schemas.microsoft.com/office/drawing/2014/main" id="{0DD6067C-6F48-5BA5-BA64-9CA164C2E6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8186E1-5B79-C890-0738-00334789330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4869893"/>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F2E6-FDE4-AB42-6057-04419BF37CC0}"/>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276F8998-34D7-108C-D656-8DC8F1886DE3}"/>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521B36D-09CE-F319-B7A2-9F15C82879F1}"/>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5" name="Footer Placeholder 4">
            <a:extLst>
              <a:ext uri="{FF2B5EF4-FFF2-40B4-BE49-F238E27FC236}">
                <a16:creationId xmlns:a16="http://schemas.microsoft.com/office/drawing/2014/main" id="{1884C738-8D0F-896F-B76C-8B4C287639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052A33-CC64-8EC0-95CF-E7E74E018AF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670095"/>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BA60-84B6-832F-2AB9-51F6EF6E85E5}"/>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6050B3DD-2ADC-0ACD-783F-50D47D3F343F}"/>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E1767DC3-722F-4BDD-70B2-DB9CBCEA5E63}"/>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90E0B9B6-E4C1-D0C0-6C2A-968FFC0F7EEF}"/>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6" name="Footer Placeholder 5">
            <a:extLst>
              <a:ext uri="{FF2B5EF4-FFF2-40B4-BE49-F238E27FC236}">
                <a16:creationId xmlns:a16="http://schemas.microsoft.com/office/drawing/2014/main" id="{7138A9D4-F314-E9E5-BA03-28C4DBF626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1B6408-D19B-EDF0-6B0E-3BA169A19F4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9348558"/>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6721-3D83-4BBF-59DF-33C09C846D9A}"/>
              </a:ext>
            </a:extLst>
          </p:cNvPr>
          <p:cNvSpPr>
            <a:spLocks noGrp="1"/>
          </p:cNvSpPr>
          <p:nvPr>
            <p:ph type="title"/>
          </p:nvPr>
        </p:nvSpPr>
        <p:spPr>
          <a:xfrm>
            <a:off x="629841" y="365126"/>
            <a:ext cx="78867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CA241921-9E6A-E174-F584-90F9CE621BB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E056AA2-BE98-722B-88EA-329E632687EE}"/>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32D301E9-E4FF-BDD9-B8F4-4DD7327D957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55A2FF93-061A-B3D8-ED57-0459A6E7B99D}"/>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A8587D28-C2A3-B8F4-C22A-15F52EE56CCB}"/>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8" name="Footer Placeholder 7">
            <a:extLst>
              <a:ext uri="{FF2B5EF4-FFF2-40B4-BE49-F238E27FC236}">
                <a16:creationId xmlns:a16="http://schemas.microsoft.com/office/drawing/2014/main" id="{74825E5C-BE27-F4DA-3A22-143444F8880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6EBADA5-ECED-02F0-0837-ED9359B83D5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8189402"/>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BECB-EDB4-7976-84CC-D6347BA85E4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1001DB4C-9CC6-DD98-DC66-F04D60889DE6}"/>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4" name="Footer Placeholder 3">
            <a:extLst>
              <a:ext uri="{FF2B5EF4-FFF2-40B4-BE49-F238E27FC236}">
                <a16:creationId xmlns:a16="http://schemas.microsoft.com/office/drawing/2014/main" id="{453E9246-D439-0019-53BE-09FE9B22E6D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4133076-834A-242F-9307-784EFEDDBD1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1807780"/>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00073-F8AE-E8C9-32D3-7309E1245BB7}"/>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3" name="Footer Placeholder 2">
            <a:extLst>
              <a:ext uri="{FF2B5EF4-FFF2-40B4-BE49-F238E27FC236}">
                <a16:creationId xmlns:a16="http://schemas.microsoft.com/office/drawing/2014/main" id="{5D0F3898-DE99-1663-1622-64B6F06339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B656A5E-E1A3-97AD-0D0F-E63A2DDBF38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1060242"/>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5DBE-95FD-A31F-B8CD-28D8F07B43F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85C8DA06-97E7-FE30-C78E-08F6929282D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0F9F6775-F1A3-D1D0-1CC2-A14E14B6F7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A3C025BE-B636-C0CC-3646-8C57052EE8AF}"/>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6" name="Footer Placeholder 5">
            <a:extLst>
              <a:ext uri="{FF2B5EF4-FFF2-40B4-BE49-F238E27FC236}">
                <a16:creationId xmlns:a16="http://schemas.microsoft.com/office/drawing/2014/main" id="{28C6A6D2-D795-5EA6-D50D-F380FD6ABB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158E25-C109-61E6-3DD8-72233B50E97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9848936"/>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06CE-3BD9-8B7A-FF95-699B13B64E64}"/>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4E30E83A-0F29-606F-7B37-A04DA0A2420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T"/>
          </a:p>
        </p:txBody>
      </p:sp>
      <p:sp>
        <p:nvSpPr>
          <p:cNvPr id="4" name="Text Placeholder 3">
            <a:extLst>
              <a:ext uri="{FF2B5EF4-FFF2-40B4-BE49-F238E27FC236}">
                <a16:creationId xmlns:a16="http://schemas.microsoft.com/office/drawing/2014/main" id="{384D9CB3-D98A-19D6-DB3C-E11FD3ACF6A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9D39F51-9159-D658-4B1F-6872065FF356}"/>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6" name="Footer Placeholder 5">
            <a:extLst>
              <a:ext uri="{FF2B5EF4-FFF2-40B4-BE49-F238E27FC236}">
                <a16:creationId xmlns:a16="http://schemas.microsoft.com/office/drawing/2014/main" id="{CACE081A-7D5A-54A8-5207-5299849C35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83093B-0F55-0CD2-3D59-49F41D4433A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493172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48000" y="576728"/>
            <a:ext cx="7848000" cy="468301"/>
          </a:xfrm>
          <a:prstGeom prst="rect">
            <a:avLst/>
          </a:prstGeom>
        </p:spPr>
        <p:txBody>
          <a:bodyPr/>
          <a:lstStyle/>
          <a:p>
            <a:r>
              <a:rPr lang="en-GB"/>
              <a:t>Click to edit Master title style</a:t>
            </a:r>
            <a:endParaRPr lang="en-US" dirty="0"/>
          </a:p>
        </p:txBody>
      </p:sp>
    </p:spTree>
    <p:extLst>
      <p:ext uri="{BB962C8B-B14F-4D97-AF65-F5344CB8AC3E}">
        <p14:creationId xmlns:p14="http://schemas.microsoft.com/office/powerpoint/2010/main" val="1039915506"/>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8F26-DD35-295A-FA81-3644642A4E81}"/>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BB9944DB-C26F-8824-A030-916F30B08D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CA5CCCC-21BA-12F6-BEB2-80616F57A094}"/>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5" name="Footer Placeholder 4">
            <a:extLst>
              <a:ext uri="{FF2B5EF4-FFF2-40B4-BE49-F238E27FC236}">
                <a16:creationId xmlns:a16="http://schemas.microsoft.com/office/drawing/2014/main" id="{FAE409AC-E5BC-CAC0-89CF-1ED420EA24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BDE879-BEB9-62CA-C617-E46247733B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2850772"/>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8A926-6015-FFE5-E61F-BEE7CA6A0583}"/>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C0E0DD1D-4ED7-7EAD-F0CE-6CEC6DE50C79}"/>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D58CCF3-CA7E-C011-AC8E-204C34859ABE}"/>
              </a:ext>
            </a:extLst>
          </p:cNvPr>
          <p:cNvSpPr>
            <a:spLocks noGrp="1"/>
          </p:cNvSpPr>
          <p:nvPr>
            <p:ph type="dt" sz="half" idx="10"/>
          </p:nvPr>
        </p:nvSpPr>
        <p:spPr/>
        <p:txBody>
          <a:bodyPr/>
          <a:lstStyle/>
          <a:p>
            <a:fld id="{48A87A34-81AB-432B-8DAE-1953F412C126}" type="datetimeFigureOut">
              <a:rPr lang="en-US" smtClean="0"/>
              <a:t>12/6/24</a:t>
            </a:fld>
            <a:endParaRPr lang="en-US" dirty="0"/>
          </a:p>
        </p:txBody>
      </p:sp>
      <p:sp>
        <p:nvSpPr>
          <p:cNvPr id="5" name="Footer Placeholder 4">
            <a:extLst>
              <a:ext uri="{FF2B5EF4-FFF2-40B4-BE49-F238E27FC236}">
                <a16:creationId xmlns:a16="http://schemas.microsoft.com/office/drawing/2014/main" id="{12B4DB27-95A7-969F-9036-DB7406A97A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BF5A3E-C4F9-7068-42A1-CF06A2AD94D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2145835"/>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Hoofdstukdia">
    <p:spTree>
      <p:nvGrpSpPr>
        <p:cNvPr id="1" name=""/>
        <p:cNvGrpSpPr/>
        <p:nvPr/>
      </p:nvGrpSpPr>
      <p:grpSpPr>
        <a:xfrm>
          <a:off x="0" y="0"/>
          <a:ext cx="0" cy="0"/>
          <a:chOff x="0" y="0"/>
          <a:chExt cx="0" cy="0"/>
        </a:xfrm>
      </p:grpSpPr>
      <p:sp>
        <p:nvSpPr>
          <p:cNvPr id="6" name="Title 1"/>
          <p:cNvSpPr>
            <a:spLocks noGrp="1"/>
          </p:cNvSpPr>
          <p:nvPr>
            <p:ph type="ctrTitle"/>
          </p:nvPr>
        </p:nvSpPr>
        <p:spPr>
          <a:xfrm>
            <a:off x="476519" y="524639"/>
            <a:ext cx="6168981" cy="2387600"/>
          </a:xfrm>
          <a:prstGeom prst="rect">
            <a:avLst/>
          </a:prstGeom>
        </p:spPr>
        <p:txBody>
          <a:bodyPr anchor="t" anchorCtr="0">
            <a:normAutofit/>
          </a:bodyPr>
          <a:lstStyle>
            <a:lvl1pPr algn="l">
              <a:defRPr sz="4000" b="0">
                <a:solidFill>
                  <a:schemeClr val="bg1"/>
                </a:solidFill>
              </a:defRPr>
            </a:lvl1pPr>
          </a:lstStyle>
          <a:p>
            <a:r>
              <a:rPr lang="en-GB"/>
              <a:t>Click to edit Master title style</a:t>
            </a:r>
            <a:endParaRPr lang="en-US" dirty="0"/>
          </a:p>
        </p:txBody>
      </p:sp>
      <p:sp>
        <p:nvSpPr>
          <p:cNvPr id="8" name="Subtitle 2"/>
          <p:cNvSpPr>
            <a:spLocks noGrp="1"/>
          </p:cNvSpPr>
          <p:nvPr>
            <p:ph type="subTitle" idx="1"/>
          </p:nvPr>
        </p:nvSpPr>
        <p:spPr>
          <a:xfrm>
            <a:off x="0" y="6788823"/>
            <a:ext cx="90152" cy="200112"/>
          </a:xfrm>
          <a:prstGeom prst="rect">
            <a:avLst/>
          </a:prstGeo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Tree>
    <p:extLst>
      <p:ext uri="{BB962C8B-B14F-4D97-AF65-F5344CB8AC3E}">
        <p14:creationId xmlns:p14="http://schemas.microsoft.com/office/powerpoint/2010/main" val="1934556306"/>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Content Bullete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900" cy="16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4" name="Text Placeholder 3"/>
          <p:cNvSpPr>
            <a:spLocks noGrp="1"/>
          </p:cNvSpPr>
          <p:nvPr>
            <p:ph type="body" sz="quarter" idx="10" hasCustomPrompt="1"/>
          </p:nvPr>
        </p:nvSpPr>
        <p:spPr>
          <a:xfrm>
            <a:off x="324000" y="1044000"/>
            <a:ext cx="8532000" cy="360000"/>
          </a:xfrm>
        </p:spPr>
        <p:txBody>
          <a:bodyPr>
            <a:noAutofit/>
          </a:bodyPr>
          <a:lstStyle>
            <a:lvl1pPr marL="0" indent="0">
              <a:buFontTx/>
              <a:buNone/>
              <a:defRPr sz="1800">
                <a:solidFill>
                  <a:schemeClr val="accent2"/>
                </a:solidFill>
              </a:defRPr>
            </a:lvl1pPr>
          </a:lstStyle>
          <a:p>
            <a:pPr lvl="0"/>
            <a:r>
              <a:rPr lang="en-US" noProof="0"/>
              <a:t>Click to edit slide subtitle</a:t>
            </a:r>
          </a:p>
        </p:txBody>
      </p:sp>
      <p:sp>
        <p:nvSpPr>
          <p:cNvPr id="8" name="Content Placeholder 7"/>
          <p:cNvSpPr>
            <a:spLocks noGrp="1"/>
          </p:cNvSpPr>
          <p:nvPr>
            <p:ph sz="quarter" idx="11"/>
          </p:nvPr>
        </p:nvSpPr>
        <p:spPr>
          <a:xfrm>
            <a:off x="324000" y="1944001"/>
            <a:ext cx="8531523" cy="4914000"/>
          </a:xfrm>
        </p:spPr>
        <p:txBody>
          <a:bodyPr>
            <a:noAutofit/>
          </a:bodyPr>
          <a:lstStyle>
            <a:lvl1pPr>
              <a:defRPr>
                <a:solidFill>
                  <a:schemeClr val="tx1"/>
                </a:solidFill>
              </a:defRPr>
            </a:lvl1pPr>
            <a:lvl2pPr marL="334566" indent="-136922">
              <a:defRPr>
                <a:solidFill>
                  <a:schemeClr val="tx1"/>
                </a:solidFill>
              </a:defRPr>
            </a:lvl2pPr>
            <a:lvl3pPr marL="471488" indent="-136922">
              <a:defRPr>
                <a:solidFill>
                  <a:schemeClr val="tx1"/>
                </a:solidFill>
              </a:defRPr>
            </a:lvl3pPr>
            <a:lvl4pPr marL="608410" indent="-136922">
              <a:defRPr>
                <a:solidFill>
                  <a:schemeClr val="tx1"/>
                </a:solidFill>
              </a:defRPr>
            </a:lvl4pPr>
            <a:lvl5pPr marL="736997" indent="-128588">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3"/>
          <p:cNvSpPr>
            <a:spLocks noGrp="1"/>
          </p:cNvSpPr>
          <p:nvPr>
            <p:ph type="body" sz="quarter" idx="12" hasCustomPrompt="1"/>
          </p:nvPr>
        </p:nvSpPr>
        <p:spPr>
          <a:xfrm>
            <a:off x="324000" y="288000"/>
            <a:ext cx="8532000" cy="756126"/>
          </a:xfrm>
        </p:spPr>
        <p:txBody>
          <a:bodyPr>
            <a:noAutofit/>
          </a:bodyPr>
          <a:lstStyle>
            <a:lvl1pPr marL="0" indent="0">
              <a:buFontTx/>
              <a:buNone/>
              <a:defRPr sz="3600">
                <a:solidFill>
                  <a:schemeClr val="tx1"/>
                </a:solidFill>
                <a:latin typeface="+mj-lt"/>
              </a:defRPr>
            </a:lvl1pPr>
          </a:lstStyle>
          <a:p>
            <a:pPr lvl="0"/>
            <a:r>
              <a:rPr lang="en-US" noProof="0"/>
              <a:t>Click to edit slide title</a:t>
            </a:r>
          </a:p>
        </p:txBody>
      </p:sp>
    </p:spTree>
    <p:extLst>
      <p:ext uri="{BB962C8B-B14F-4D97-AF65-F5344CB8AC3E}">
        <p14:creationId xmlns:p14="http://schemas.microsoft.com/office/powerpoint/2010/main" val="314756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ítulo, sub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324000" y="1275312"/>
            <a:ext cx="8691413"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Tree>
    <p:extLst>
      <p:ext uri="{BB962C8B-B14F-4D97-AF65-F5344CB8AC3E}">
        <p14:creationId xmlns:p14="http://schemas.microsoft.com/office/powerpoint/2010/main" val="26096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0970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Afslui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2920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ctrTitle"/>
          </p:nvPr>
        </p:nvSpPr>
        <p:spPr>
          <a:xfrm>
            <a:off x="504000" y="427200"/>
            <a:ext cx="7954851" cy="1636243"/>
          </a:xfrm>
        </p:spPr>
        <p:txBody>
          <a:bodyPr anchor="b">
            <a:normAutofit/>
          </a:bodyPr>
          <a:lstStyle>
            <a:lvl1pPr algn="l">
              <a:lnSpc>
                <a:spcPct val="100000"/>
              </a:lnSpc>
              <a:defRPr sz="3700">
                <a:solidFill>
                  <a:schemeClr val="bg1"/>
                </a:solidFill>
              </a:defRPr>
            </a:lvl1pPr>
          </a:lstStyle>
          <a:p>
            <a:r>
              <a:rPr lang="en-GB"/>
              <a:t>Click to edit Master title style</a:t>
            </a:r>
            <a:endParaRPr lang="nl-NL" dirty="0"/>
          </a:p>
        </p:txBody>
      </p:sp>
      <p:sp>
        <p:nvSpPr>
          <p:cNvPr id="14" name="Ondertitel 2"/>
          <p:cNvSpPr>
            <a:spLocks noGrp="1"/>
          </p:cNvSpPr>
          <p:nvPr>
            <p:ph type="subTitle" idx="1"/>
          </p:nvPr>
        </p:nvSpPr>
        <p:spPr>
          <a:xfrm>
            <a:off x="504000" y="2112001"/>
            <a:ext cx="7970689" cy="1225148"/>
          </a:xfrm>
        </p:spPr>
        <p:txBody>
          <a:bodyPr>
            <a:normAutofit/>
          </a:bodyPr>
          <a:lstStyle>
            <a:lvl1pPr marL="0" indent="0" algn="l">
              <a:lnSpc>
                <a:spcPct val="100000"/>
              </a:lnSpc>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dirty="0"/>
          </a:p>
        </p:txBody>
      </p:sp>
      <p:sp>
        <p:nvSpPr>
          <p:cNvPr id="16" name="Tijdelijke aanduiding voor tekst 15"/>
          <p:cNvSpPr>
            <a:spLocks noGrp="1"/>
          </p:cNvSpPr>
          <p:nvPr>
            <p:ph type="body" sz="quarter" idx="10" hasCustomPrompt="1"/>
          </p:nvPr>
        </p:nvSpPr>
        <p:spPr>
          <a:xfrm>
            <a:off x="503238" y="3692868"/>
            <a:ext cx="4633200" cy="548216"/>
          </a:xfrm>
        </p:spPr>
        <p:txBody>
          <a:bodyPr>
            <a:normAutofit/>
          </a:bodyPr>
          <a:lstStyle>
            <a:lvl1pPr marL="0" indent="0">
              <a:lnSpc>
                <a:spcPct val="100000"/>
              </a:lnSpc>
              <a:spcBef>
                <a:spcPts val="0"/>
              </a:spcBef>
              <a:buNone/>
              <a:defRPr sz="2300">
                <a:solidFill>
                  <a:schemeClr val="bg1"/>
                </a:solidFill>
              </a:defRPr>
            </a:lvl1pPr>
          </a:lstStyle>
          <a:p>
            <a:pPr lvl="0"/>
            <a:r>
              <a:rPr lang="nl-NL" dirty="0"/>
              <a:t>Datum</a:t>
            </a:r>
          </a:p>
        </p:txBody>
      </p:sp>
      <p:sp>
        <p:nvSpPr>
          <p:cNvPr id="18" name="Tijdelijke aanduiding voor tekst 17"/>
          <p:cNvSpPr>
            <a:spLocks noGrp="1"/>
          </p:cNvSpPr>
          <p:nvPr>
            <p:ph type="body" sz="quarter" idx="11" hasCustomPrompt="1"/>
          </p:nvPr>
        </p:nvSpPr>
        <p:spPr>
          <a:xfrm>
            <a:off x="503238" y="4138768"/>
            <a:ext cx="4633200" cy="584200"/>
          </a:xfrm>
        </p:spPr>
        <p:txBody>
          <a:bodyPr>
            <a:normAutofit/>
          </a:bodyPr>
          <a:lstStyle>
            <a:lvl1pPr marL="0" indent="0">
              <a:lnSpc>
                <a:spcPct val="100000"/>
              </a:lnSpc>
              <a:spcBef>
                <a:spcPts val="0"/>
              </a:spcBef>
              <a:buNone/>
              <a:defRPr sz="2300" b="1">
                <a:solidFill>
                  <a:schemeClr val="bg1"/>
                </a:solidFill>
              </a:defRPr>
            </a:lvl1pPr>
          </a:lstStyle>
          <a:p>
            <a:pPr lvl="0"/>
            <a:r>
              <a:rPr lang="nl-NL" dirty="0"/>
              <a:t>Naam spreker</a:t>
            </a:r>
          </a:p>
        </p:txBody>
      </p:sp>
      <p:pic>
        <p:nvPicPr>
          <p:cNvPr id="6" name="Afbeelding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0981" y="3910224"/>
            <a:ext cx="4258936" cy="2112699"/>
          </a:xfrm>
          <a:prstGeom prst="rect">
            <a:avLst/>
          </a:prstGeom>
        </p:spPr>
      </p:pic>
    </p:spTree>
    <p:extLst>
      <p:ext uri="{BB962C8B-B14F-4D97-AF65-F5344CB8AC3E}">
        <p14:creationId xmlns:p14="http://schemas.microsoft.com/office/powerpoint/2010/main" val="41674859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0.png"/><Relationship Id="rId5" Type="http://schemas.openxmlformats.org/officeDocument/2006/relationships/slideLayout" Target="../slideLayouts/slideLayout16.xml"/><Relationship Id="rId10" Type="http://schemas.openxmlformats.org/officeDocument/2006/relationships/image" Target="../media/image9.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0.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2.jp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13.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0.png"/><Relationship Id="rId5" Type="http://schemas.openxmlformats.org/officeDocument/2006/relationships/slideLayout" Target="../slideLayouts/slideLayout33.xml"/><Relationship Id="rId10" Type="http://schemas.openxmlformats.org/officeDocument/2006/relationships/image" Target="../media/image19.jpg"/><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3.png"/><Relationship Id="rId4" Type="http://schemas.openxmlformats.org/officeDocument/2006/relationships/slideLayout" Target="../slideLayouts/slideLayout40.xml"/><Relationship Id="rId9"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3.png"/><Relationship Id="rId4" Type="http://schemas.openxmlformats.org/officeDocument/2006/relationships/slideLayout" Target="../slideLayouts/slideLayout47.xml"/><Relationship Id="rId9"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7.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51519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sp>
        <p:nvSpPr>
          <p:cNvPr id="7" name="Tijdelijke aanduiding voor dianummer 3"/>
          <p:cNvSpPr>
            <a:spLocks noGrp="1"/>
          </p:cNvSpPr>
          <p:nvPr>
            <p:ph type="sldNum" sz="quarter" idx="4"/>
          </p:nvPr>
        </p:nvSpPr>
        <p:spPr>
          <a:xfrm>
            <a:off x="8496001" y="5206420"/>
            <a:ext cx="435564" cy="52304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sp>
        <p:nvSpPr>
          <p:cNvPr id="10" name="Tekstvak 9"/>
          <p:cNvSpPr txBox="1"/>
          <p:nvPr/>
        </p:nvSpPr>
        <p:spPr>
          <a:xfrm>
            <a:off x="648001" y="618243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123741749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pic>
        <p:nvPicPr>
          <p:cNvPr id="11" name="Afbeelding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349771386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9" name="Afbeelding 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0" y="5753101"/>
            <a:ext cx="9144000" cy="1104900"/>
          </a:xfrm>
          <a:prstGeom prst="rect">
            <a:avLst/>
          </a:prstGeom>
        </p:spPr>
      </p:pic>
      <p:pic>
        <p:nvPicPr>
          <p:cNvPr id="11" name="Afbeelding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75525022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hoek 3"/>
          <p:cNvSpPr/>
          <p:nvPr/>
        </p:nvSpPr>
        <p:spPr>
          <a:xfrm>
            <a:off x="0" y="5822275"/>
            <a:ext cx="9144000" cy="110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33718528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Lst>
  <p:hf sldNum="0" hdr="0" ftr="0"/>
  <p:txStyles>
    <p:titleStyle>
      <a:lvl1pPr algn="l" defTabSz="6858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hoek 3"/>
          <p:cNvSpPr/>
          <p:nvPr/>
        </p:nvSpPr>
        <p:spPr>
          <a:xfrm>
            <a:off x="0" y="5822275"/>
            <a:ext cx="9144000" cy="11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Title Placeholder 1"/>
          <p:cNvSpPr>
            <a:spLocks noGrp="1"/>
          </p:cNvSpPr>
          <p:nvPr>
            <p:ph type="title"/>
          </p:nvPr>
        </p:nvSpPr>
        <p:spPr>
          <a:xfrm>
            <a:off x="648000" y="576728"/>
            <a:ext cx="7848000" cy="468301"/>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1322464"/>
            <a:ext cx="7848000" cy="4212317"/>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5564" y="5822276"/>
            <a:ext cx="1948437" cy="966547"/>
          </a:xfrm>
          <a:prstGeom prst="rect">
            <a:avLst/>
          </a:prstGeom>
        </p:spPr>
      </p:pic>
      <p:pic>
        <p:nvPicPr>
          <p:cNvPr id="12" name="Afbeelding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0000" y="5824478"/>
            <a:ext cx="1944000" cy="964345"/>
          </a:xfrm>
          <a:prstGeom prst="rect">
            <a:avLst/>
          </a:prstGeom>
        </p:spPr>
      </p:pic>
    </p:spTree>
    <p:extLst>
      <p:ext uri="{BB962C8B-B14F-4D97-AF65-F5344CB8AC3E}">
        <p14:creationId xmlns:p14="http://schemas.microsoft.com/office/powerpoint/2010/main" val="352140848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Lst>
  <p:hf sldNum="0" hdr="0" ftr="0"/>
  <p:txStyles>
    <p:titleStyle>
      <a:lvl1pPr algn="l" defTabSz="685800" rtl="0" eaLnBrk="1" latinLnBrk="0" hangingPunct="1">
        <a:lnSpc>
          <a:spcPct val="90000"/>
        </a:lnSpc>
        <a:spcBef>
          <a:spcPct val="0"/>
        </a:spcBef>
        <a:buNone/>
        <a:defRPr sz="20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25523-5E3D-26B0-E49F-011F4BAD520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F443FDC2-BEEA-451E-E36B-5D2F8E6A69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42418E4F-7CBB-31A9-F60C-0CC8AE09106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D20787B-4B84-2744-9FC5-241C774BB1B4}" type="datetimeFigureOut">
              <a:rPr lang="en-IT" smtClean="0"/>
              <a:t>06/12/24</a:t>
            </a:fld>
            <a:endParaRPr lang="en-IT"/>
          </a:p>
        </p:txBody>
      </p:sp>
      <p:sp>
        <p:nvSpPr>
          <p:cNvPr id="5" name="Footer Placeholder 4">
            <a:extLst>
              <a:ext uri="{FF2B5EF4-FFF2-40B4-BE49-F238E27FC236}">
                <a16:creationId xmlns:a16="http://schemas.microsoft.com/office/drawing/2014/main" id="{6242AF53-72B3-BC81-EB1E-1F21299AC79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T"/>
          </a:p>
        </p:txBody>
      </p:sp>
      <p:sp>
        <p:nvSpPr>
          <p:cNvPr id="6" name="Slide Number Placeholder 5">
            <a:extLst>
              <a:ext uri="{FF2B5EF4-FFF2-40B4-BE49-F238E27FC236}">
                <a16:creationId xmlns:a16="http://schemas.microsoft.com/office/drawing/2014/main" id="{E9434518-826F-185F-D935-D9B7A46DA69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134B8D40-71EF-B149-9951-1369E9539D17}" type="slidenum">
              <a:rPr lang="en-IT" smtClean="0"/>
              <a:t>‹#›</a:t>
            </a:fld>
            <a:endParaRPr lang="en-IT"/>
          </a:p>
        </p:txBody>
      </p:sp>
    </p:spTree>
    <p:extLst>
      <p:ext uri="{BB962C8B-B14F-4D97-AF65-F5344CB8AC3E}">
        <p14:creationId xmlns:p14="http://schemas.microsoft.com/office/powerpoint/2010/main" val="104075273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hyperlink" Target="https://blog.bytebytego.com/p/storage-systems-overview" TargetMode="External"/><Relationship Id="rId2" Type="http://schemas.openxmlformats.org/officeDocument/2006/relationships/image" Target="../media/image28.png"/><Relationship Id="rId1" Type="http://schemas.openxmlformats.org/officeDocument/2006/relationships/slideLayout" Target="../slideLayouts/slideLayout52.xml"/><Relationship Id="rId4" Type="http://schemas.openxmlformats.org/officeDocument/2006/relationships/hyperlink" Target="https://www.ibm.com/blog/object-vs-file-vs-block-storag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hyperlink" Target="https://martinfowler.com/bliki/PolyglotPersistence.html" TargetMode="External"/><Relationship Id="rId2" Type="http://schemas.openxmlformats.org/officeDocument/2006/relationships/notesSlide" Target="../notesSlides/notesSlide7.xml"/><Relationship Id="rId1" Type="http://schemas.openxmlformats.org/officeDocument/2006/relationships/slideLayout" Target="../slideLayouts/slideLayout5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hyperlink" Target="https://corporatefinanceinstitute.com/resources/data-science/olt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2.xml"/><Relationship Id="rId5" Type="http://schemas.openxmlformats.org/officeDocument/2006/relationships/hyperlink" Target="https://www.tibco.com/reference-center/what-is-master-data" TargetMode="External"/><Relationship Id="rId4" Type="http://schemas.openxmlformats.org/officeDocument/2006/relationships/hyperlink" Target="https://learn.microsoft.com/en-us/azure/architecture/data-guide/big-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2.xml"/><Relationship Id="rId4" Type="http://schemas.openxmlformats.org/officeDocument/2006/relationships/hyperlink" Target="https://learn.microsoft.com/en-us/azure/architecture/data-guide/big-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2.xml"/><Relationship Id="rId5" Type="http://schemas.openxmlformats.org/officeDocument/2006/relationships/hyperlink" Target="https://www.datapine.com/blog/business-intelligence-reporting/" TargetMode="Externa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utorialspoint.com/dwh/dwh_olap.htm" TargetMode="External"/><Relationship Id="rId2" Type="http://schemas.openxmlformats.org/officeDocument/2006/relationships/image" Target="../media/image52.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utorialspoint.com/dwh/dwh_olap.htm" TargetMode="External"/><Relationship Id="rId2" Type="http://schemas.openxmlformats.org/officeDocument/2006/relationships/image" Target="../media/image53.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hyperlink" Target="https://www.tutorialspoint.com/dwh/dwh_olap.ht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hyperlink" Target="https://www.tutorialspoint.com/dwh/dwh_olap.ht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tutorialspoint.com/dwh/dwh_olap.htm" TargetMode="External"/><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network-analytics/draft-daisy-kafka-yang-integration/blob/main/draft-daisy-kafka-yang-integration-04.md" TargetMode="Externa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BB4-5D07-2F4C-E8D2-982DCB07B7CB}"/>
              </a:ext>
            </a:extLst>
          </p:cNvPr>
          <p:cNvSpPr>
            <a:spLocks noGrp="1"/>
          </p:cNvSpPr>
          <p:nvPr>
            <p:ph type="ctrTitle"/>
          </p:nvPr>
        </p:nvSpPr>
        <p:spPr>
          <a:xfrm>
            <a:off x="1709895" y="2235200"/>
            <a:ext cx="6168981" cy="2387600"/>
          </a:xfrm>
        </p:spPr>
        <p:txBody>
          <a:bodyPr/>
          <a:lstStyle/>
          <a:p>
            <a:pPr algn="ctr"/>
            <a:r>
              <a:rPr lang="en-IT" dirty="0">
                <a:solidFill>
                  <a:schemeClr val="tx1"/>
                </a:solidFill>
              </a:rPr>
              <a:t>Evolving Data-Intensive DB’s and Data Mesh</a:t>
            </a:r>
            <a:br>
              <a:rPr lang="en-IT" dirty="0">
                <a:solidFill>
                  <a:schemeClr val="tx1"/>
                </a:solidFill>
              </a:rPr>
            </a:br>
            <a:endParaRPr lang="en-IT" dirty="0">
              <a:solidFill>
                <a:schemeClr val="tx1"/>
              </a:solidFill>
            </a:endParaRPr>
          </a:p>
        </p:txBody>
      </p:sp>
      <p:sp>
        <p:nvSpPr>
          <p:cNvPr id="3" name="Subtitle 2">
            <a:extLst>
              <a:ext uri="{FF2B5EF4-FFF2-40B4-BE49-F238E27FC236}">
                <a16:creationId xmlns:a16="http://schemas.microsoft.com/office/drawing/2014/main" id="{9E802FD2-0C99-4FFA-B558-D067497ED3E6}"/>
              </a:ext>
            </a:extLst>
          </p:cNvPr>
          <p:cNvSpPr>
            <a:spLocks noGrp="1"/>
          </p:cNvSpPr>
          <p:nvPr>
            <p:ph type="subTitle" idx="1"/>
          </p:nvPr>
        </p:nvSpPr>
        <p:spPr/>
        <p:txBody>
          <a:bodyPr/>
          <a:lstStyle/>
          <a:p>
            <a:endParaRPr lang="en-IT"/>
          </a:p>
        </p:txBody>
      </p:sp>
      <p:sp>
        <p:nvSpPr>
          <p:cNvPr id="5" name="TextBox 4">
            <a:extLst>
              <a:ext uri="{FF2B5EF4-FFF2-40B4-BE49-F238E27FC236}">
                <a16:creationId xmlns:a16="http://schemas.microsoft.com/office/drawing/2014/main" id="{91553C72-45AC-FEDF-840E-F86B987D2355}"/>
              </a:ext>
            </a:extLst>
          </p:cNvPr>
          <p:cNvSpPr txBox="1"/>
          <p:nvPr/>
        </p:nvSpPr>
        <p:spPr>
          <a:xfrm>
            <a:off x="3171328" y="3721396"/>
            <a:ext cx="2801344" cy="369332"/>
          </a:xfrm>
          <a:prstGeom prst="rect">
            <a:avLst/>
          </a:prstGeom>
          <a:noFill/>
        </p:spPr>
        <p:txBody>
          <a:bodyPr wrap="none" rtlCol="0">
            <a:spAutoFit/>
          </a:bodyPr>
          <a:lstStyle/>
          <a:p>
            <a:r>
              <a:rPr lang="en-IT" dirty="0"/>
              <a:t>Damian A. Tamburri, Ph.D.</a:t>
            </a:r>
          </a:p>
        </p:txBody>
      </p:sp>
    </p:spTree>
    <p:extLst>
      <p:ext uri="{BB962C8B-B14F-4D97-AF65-F5344CB8AC3E}">
        <p14:creationId xmlns:p14="http://schemas.microsoft.com/office/powerpoint/2010/main" val="367643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FCFB-EB44-57E7-E305-9D1C61DC4DE0}"/>
              </a:ext>
            </a:extLst>
          </p:cNvPr>
          <p:cNvSpPr>
            <a:spLocks noGrp="1"/>
          </p:cNvSpPr>
          <p:nvPr>
            <p:ph type="title"/>
          </p:nvPr>
        </p:nvSpPr>
        <p:spPr>
          <a:xfrm>
            <a:off x="648000" y="386112"/>
            <a:ext cx="7848000" cy="351226"/>
          </a:xfrm>
        </p:spPr>
        <p:txBody>
          <a:bodyPr>
            <a:normAutofit fontScale="90000"/>
          </a:bodyPr>
          <a:lstStyle/>
          <a:p>
            <a:r>
              <a:rPr lang="en-US" dirty="0"/>
              <a:t>ETL Workflow Example: Fact Cash Balances Population</a:t>
            </a:r>
          </a:p>
        </p:txBody>
      </p:sp>
      <p:sp>
        <p:nvSpPr>
          <p:cNvPr id="4" name="Slide Number Placeholder 3">
            <a:extLst>
              <a:ext uri="{FF2B5EF4-FFF2-40B4-BE49-F238E27FC236}">
                <a16:creationId xmlns:a16="http://schemas.microsoft.com/office/drawing/2014/main" id="{378EE98B-2E31-745F-4945-1E8B43FA1930}"/>
              </a:ext>
            </a:extLst>
          </p:cNvPr>
          <p:cNvSpPr>
            <a:spLocks noGrp="1"/>
          </p:cNvSpPr>
          <p:nvPr>
            <p:ph type="sldNum" sz="quarter" idx="10"/>
          </p:nvPr>
        </p:nvSpPr>
        <p:spPr/>
        <p:txBody>
          <a:bodyPr/>
          <a:lstStyle/>
          <a:p>
            <a:r>
              <a:rPr lang="nl-NL"/>
              <a:t>[</a:t>
            </a:r>
            <a:fld id="{53240C58-373C-43C1-ADD1-3E23A3B96371}" type="slidenum">
              <a:rPr lang="nl-NL" smtClean="0"/>
              <a:pPr/>
              <a:t>10</a:t>
            </a:fld>
            <a:r>
              <a:rPr lang="nl-NL"/>
              <a:t>]</a:t>
            </a:r>
            <a:endParaRPr lang="nl-NL" dirty="0"/>
          </a:p>
        </p:txBody>
      </p:sp>
      <p:pic>
        <p:nvPicPr>
          <p:cNvPr id="6" name="Picture 5">
            <a:extLst>
              <a:ext uri="{FF2B5EF4-FFF2-40B4-BE49-F238E27FC236}">
                <a16:creationId xmlns:a16="http://schemas.microsoft.com/office/drawing/2014/main" id="{084318DA-01A3-A3E8-2408-442B8362E576}"/>
              </a:ext>
            </a:extLst>
          </p:cNvPr>
          <p:cNvPicPr>
            <a:picLocks noChangeAspect="1"/>
          </p:cNvPicPr>
          <p:nvPr/>
        </p:nvPicPr>
        <p:blipFill>
          <a:blip r:embed="rId2"/>
          <a:stretch>
            <a:fillRect/>
          </a:stretch>
        </p:blipFill>
        <p:spPr>
          <a:xfrm>
            <a:off x="961073" y="1647657"/>
            <a:ext cx="7221855" cy="3522856"/>
          </a:xfrm>
          <a:prstGeom prst="rect">
            <a:avLst/>
          </a:prstGeom>
        </p:spPr>
      </p:pic>
      <p:sp>
        <p:nvSpPr>
          <p:cNvPr id="8" name="TextBox 7">
            <a:extLst>
              <a:ext uri="{FF2B5EF4-FFF2-40B4-BE49-F238E27FC236}">
                <a16:creationId xmlns:a16="http://schemas.microsoft.com/office/drawing/2014/main" id="{B7855DE5-71C9-BA16-5C11-73C93CA89987}"/>
              </a:ext>
            </a:extLst>
          </p:cNvPr>
          <p:cNvSpPr txBox="1"/>
          <p:nvPr/>
        </p:nvSpPr>
        <p:spPr>
          <a:xfrm>
            <a:off x="1805940" y="5505756"/>
            <a:ext cx="6126480" cy="200055"/>
          </a:xfrm>
          <a:prstGeom prst="rect">
            <a:avLst/>
          </a:prstGeom>
          <a:noFill/>
        </p:spPr>
        <p:txBody>
          <a:bodyPr wrap="square">
            <a:spAutoFit/>
          </a:bodyPr>
          <a:lstStyle/>
          <a:p>
            <a:r>
              <a:rPr lang="en-US" sz="700" dirty="0" err="1"/>
              <a:t>Theodorou</a:t>
            </a:r>
            <a:r>
              <a:rPr lang="en-US" sz="700" dirty="0"/>
              <a:t>, Vasileios, et al. "Frequent patterns in ETL workflows: An empirical approach." Data &amp; knowledge engineering 112 (2017): 1-16.</a:t>
            </a:r>
          </a:p>
        </p:txBody>
      </p:sp>
      <p:sp>
        <p:nvSpPr>
          <p:cNvPr id="9" name="TextBox 8">
            <a:extLst>
              <a:ext uri="{FF2B5EF4-FFF2-40B4-BE49-F238E27FC236}">
                <a16:creationId xmlns:a16="http://schemas.microsoft.com/office/drawing/2014/main" id="{B5D34F98-357D-0288-D21E-09DD25A6B9E0}"/>
              </a:ext>
            </a:extLst>
          </p:cNvPr>
          <p:cNvSpPr txBox="1"/>
          <p:nvPr/>
        </p:nvSpPr>
        <p:spPr>
          <a:xfrm>
            <a:off x="146511" y="1716142"/>
            <a:ext cx="1588576" cy="369332"/>
          </a:xfrm>
          <a:prstGeom prst="rect">
            <a:avLst/>
          </a:prstGeom>
          <a:noFill/>
        </p:spPr>
        <p:txBody>
          <a:bodyPr wrap="none" rtlCol="0">
            <a:spAutoFit/>
          </a:bodyPr>
          <a:lstStyle/>
          <a:p>
            <a:r>
              <a:rPr lang="en-US" b="1" dirty="0">
                <a:solidFill>
                  <a:srgbClr val="000099"/>
                </a:solidFill>
              </a:rPr>
              <a:t>Data Sources</a:t>
            </a:r>
          </a:p>
        </p:txBody>
      </p:sp>
      <p:sp>
        <p:nvSpPr>
          <p:cNvPr id="10" name="TextBox 9">
            <a:extLst>
              <a:ext uri="{FF2B5EF4-FFF2-40B4-BE49-F238E27FC236}">
                <a16:creationId xmlns:a16="http://schemas.microsoft.com/office/drawing/2014/main" id="{1E42CFA6-C4D7-17C9-46DD-2C838FE39746}"/>
              </a:ext>
            </a:extLst>
          </p:cNvPr>
          <p:cNvSpPr txBox="1"/>
          <p:nvPr/>
        </p:nvSpPr>
        <p:spPr>
          <a:xfrm>
            <a:off x="7276658" y="3959415"/>
            <a:ext cx="1361206" cy="369332"/>
          </a:xfrm>
          <a:prstGeom prst="rect">
            <a:avLst/>
          </a:prstGeom>
          <a:noFill/>
        </p:spPr>
        <p:txBody>
          <a:bodyPr wrap="none" rtlCol="0">
            <a:spAutoFit/>
          </a:bodyPr>
          <a:lstStyle/>
          <a:p>
            <a:r>
              <a:rPr lang="en-US" b="1" dirty="0">
                <a:solidFill>
                  <a:srgbClr val="000099"/>
                </a:solidFill>
              </a:rPr>
              <a:t>Data Target</a:t>
            </a:r>
          </a:p>
        </p:txBody>
      </p:sp>
      <p:cxnSp>
        <p:nvCxnSpPr>
          <p:cNvPr id="12" name="Straight Arrow Connector 11">
            <a:extLst>
              <a:ext uri="{FF2B5EF4-FFF2-40B4-BE49-F238E27FC236}">
                <a16:creationId xmlns:a16="http://schemas.microsoft.com/office/drawing/2014/main" id="{39CF69B8-E88E-B7B1-58E2-1E17CE32A783}"/>
              </a:ext>
            </a:extLst>
          </p:cNvPr>
          <p:cNvCxnSpPr/>
          <p:nvPr/>
        </p:nvCxnSpPr>
        <p:spPr>
          <a:xfrm>
            <a:off x="1310640" y="2068830"/>
            <a:ext cx="312420" cy="29718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4F907A02-B5E1-34E8-C0A3-7E0507EA8C5E}"/>
              </a:ext>
            </a:extLst>
          </p:cNvPr>
          <p:cNvCxnSpPr>
            <a:cxnSpLocks/>
          </p:cNvCxnSpPr>
          <p:nvPr/>
        </p:nvCxnSpPr>
        <p:spPr>
          <a:xfrm>
            <a:off x="1706880" y="1814030"/>
            <a:ext cx="8001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7B2A0D71-B47D-C548-DCD9-33BC74678940}"/>
              </a:ext>
            </a:extLst>
          </p:cNvPr>
          <p:cNvCxnSpPr>
            <a:cxnSpLocks/>
          </p:cNvCxnSpPr>
          <p:nvPr/>
        </p:nvCxnSpPr>
        <p:spPr>
          <a:xfrm flipV="1">
            <a:off x="1466850" y="1588072"/>
            <a:ext cx="3973830" cy="225958"/>
          </a:xfrm>
          <a:prstGeom prst="bentConnector3">
            <a:avLst>
              <a:gd name="adj1" fmla="val -62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8F7D29AE-F627-B50D-D3FB-8B5600DA5B8C}"/>
              </a:ext>
            </a:extLst>
          </p:cNvPr>
          <p:cNvCxnSpPr>
            <a:cxnSpLocks/>
          </p:cNvCxnSpPr>
          <p:nvPr/>
        </p:nvCxnSpPr>
        <p:spPr>
          <a:xfrm flipH="1">
            <a:off x="7033260" y="4202430"/>
            <a:ext cx="243398" cy="29718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8671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FF29-91B7-C6DA-8328-DBD4154CE5C8}"/>
              </a:ext>
            </a:extLst>
          </p:cNvPr>
          <p:cNvSpPr>
            <a:spLocks noGrp="1"/>
          </p:cNvSpPr>
          <p:nvPr>
            <p:ph type="title"/>
          </p:nvPr>
        </p:nvSpPr>
        <p:spPr/>
        <p:txBody>
          <a:bodyPr/>
          <a:lstStyle/>
          <a:p>
            <a:r>
              <a:rPr lang="en-US" dirty="0"/>
              <a:t>Data Storage : Fundamental Storage </a:t>
            </a:r>
          </a:p>
        </p:txBody>
      </p:sp>
      <p:sp>
        <p:nvSpPr>
          <p:cNvPr id="3" name="Content Placeholder 2">
            <a:extLst>
              <a:ext uri="{FF2B5EF4-FFF2-40B4-BE49-F238E27FC236}">
                <a16:creationId xmlns:a16="http://schemas.microsoft.com/office/drawing/2014/main" id="{502276C5-DD63-3822-5FFE-D98664A738ED}"/>
              </a:ext>
            </a:extLst>
          </p:cNvPr>
          <p:cNvSpPr>
            <a:spLocks noGrp="1"/>
          </p:cNvSpPr>
          <p:nvPr>
            <p:ph idx="1"/>
          </p:nvPr>
        </p:nvSpPr>
        <p:spPr/>
        <p:txBody>
          <a:bodyPr/>
          <a:lstStyle/>
          <a:p>
            <a:r>
              <a:rPr lang="en-US" dirty="0"/>
              <a:t>Data can be recorded and stored in three main forms: </a:t>
            </a:r>
            <a:r>
              <a:rPr lang="en-US" b="1" dirty="0"/>
              <a:t>block</a:t>
            </a:r>
            <a:r>
              <a:rPr lang="en-US" dirty="0"/>
              <a:t> storage, </a:t>
            </a:r>
            <a:r>
              <a:rPr lang="en-US" b="1" dirty="0"/>
              <a:t>file</a:t>
            </a:r>
            <a:r>
              <a:rPr lang="en-US" dirty="0"/>
              <a:t> storage, and </a:t>
            </a:r>
            <a:r>
              <a:rPr lang="en-US" b="1" dirty="0"/>
              <a:t>object</a:t>
            </a:r>
            <a:r>
              <a:rPr lang="en-US" dirty="0"/>
              <a:t> storage.</a:t>
            </a:r>
          </a:p>
          <a:p>
            <a:endParaRPr lang="en-US" dirty="0"/>
          </a:p>
        </p:txBody>
      </p:sp>
      <p:sp>
        <p:nvSpPr>
          <p:cNvPr id="4" name="Slide Number Placeholder 3">
            <a:extLst>
              <a:ext uri="{FF2B5EF4-FFF2-40B4-BE49-F238E27FC236}">
                <a16:creationId xmlns:a16="http://schemas.microsoft.com/office/drawing/2014/main" id="{F180894A-3D13-EDBF-6C26-EF7ADD2C96B7}"/>
              </a:ext>
            </a:extLst>
          </p:cNvPr>
          <p:cNvSpPr>
            <a:spLocks noGrp="1"/>
          </p:cNvSpPr>
          <p:nvPr>
            <p:ph type="sldNum" sz="quarter" idx="10"/>
          </p:nvPr>
        </p:nvSpPr>
        <p:spPr/>
        <p:txBody>
          <a:bodyPr/>
          <a:lstStyle/>
          <a:p>
            <a:r>
              <a:rPr lang="nl-NL"/>
              <a:t>[</a:t>
            </a:r>
            <a:fld id="{53240C58-373C-43C1-ADD1-3E23A3B96371}" type="slidenum">
              <a:rPr lang="nl-NL" smtClean="0"/>
              <a:pPr/>
              <a:t>11</a:t>
            </a:fld>
            <a:r>
              <a:rPr lang="nl-NL"/>
              <a:t>]</a:t>
            </a:r>
            <a:endParaRPr lang="nl-NL" dirty="0"/>
          </a:p>
        </p:txBody>
      </p:sp>
      <p:pic>
        <p:nvPicPr>
          <p:cNvPr id="5" name="Picture 2">
            <a:extLst>
              <a:ext uri="{FF2B5EF4-FFF2-40B4-BE49-F238E27FC236}">
                <a16:creationId xmlns:a16="http://schemas.microsoft.com/office/drawing/2014/main" id="{F28E47A6-A663-EB3E-78E6-2850F99B9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00" y="2469258"/>
            <a:ext cx="7017720" cy="2599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29D38C-7BE4-FA02-EBA1-8BCE699A496A}"/>
              </a:ext>
            </a:extLst>
          </p:cNvPr>
          <p:cNvSpPr txBox="1"/>
          <p:nvPr/>
        </p:nvSpPr>
        <p:spPr>
          <a:xfrm>
            <a:off x="2011680" y="5154346"/>
            <a:ext cx="3147060" cy="307777"/>
          </a:xfrm>
          <a:prstGeom prst="rect">
            <a:avLst/>
          </a:prstGeom>
          <a:noFill/>
        </p:spPr>
        <p:txBody>
          <a:bodyPr wrap="square">
            <a:spAutoFit/>
          </a:bodyPr>
          <a:lstStyle/>
          <a:p>
            <a:r>
              <a:rPr lang="en-US" sz="700" dirty="0"/>
              <a:t>Ref: </a:t>
            </a:r>
            <a:r>
              <a:rPr lang="en-US" sz="700" dirty="0">
                <a:hlinkClick r:id="rId3"/>
              </a:rPr>
              <a:t>https://blog.bytebytego.com/p/storage-systems-overview</a:t>
            </a:r>
            <a:endParaRPr lang="en-US" sz="700" dirty="0"/>
          </a:p>
          <a:p>
            <a:r>
              <a:rPr lang="en-US" sz="700" dirty="0">
                <a:hlinkClick r:id="rId4"/>
              </a:rPr>
              <a:t>https://www.ibm.com/blog/object-vs-file-vs-block-storage/</a:t>
            </a:r>
            <a:r>
              <a:rPr lang="en-US" sz="700" dirty="0"/>
              <a:t>  </a:t>
            </a:r>
          </a:p>
        </p:txBody>
      </p:sp>
    </p:spTree>
    <p:extLst>
      <p:ext uri="{BB962C8B-B14F-4D97-AF65-F5344CB8AC3E}">
        <p14:creationId xmlns:p14="http://schemas.microsoft.com/office/powerpoint/2010/main" val="384200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CA45-6542-B163-13B6-16777C768D0F}"/>
              </a:ext>
            </a:extLst>
          </p:cNvPr>
          <p:cNvSpPr>
            <a:spLocks noGrp="1"/>
          </p:cNvSpPr>
          <p:nvPr>
            <p:ph type="title"/>
          </p:nvPr>
        </p:nvSpPr>
        <p:spPr/>
        <p:txBody>
          <a:bodyPr/>
          <a:lstStyle/>
          <a:p>
            <a:r>
              <a:rPr lang="en-US" dirty="0"/>
              <a:t>Data Storage : Fundamental Storage (Cont’d) </a:t>
            </a:r>
          </a:p>
        </p:txBody>
      </p:sp>
      <p:sp>
        <p:nvSpPr>
          <p:cNvPr id="3" name="Content Placeholder 2">
            <a:extLst>
              <a:ext uri="{FF2B5EF4-FFF2-40B4-BE49-F238E27FC236}">
                <a16:creationId xmlns:a16="http://schemas.microsoft.com/office/drawing/2014/main" id="{D906113F-BB81-D4D2-A4C8-2886A0835757}"/>
              </a:ext>
            </a:extLst>
          </p:cNvPr>
          <p:cNvSpPr>
            <a:spLocks noGrp="1"/>
          </p:cNvSpPr>
          <p:nvPr>
            <p:ph idx="1"/>
          </p:nvPr>
        </p:nvSpPr>
        <p:spPr>
          <a:xfrm>
            <a:off x="628650" y="1429844"/>
            <a:ext cx="7886700" cy="4351338"/>
          </a:xfrm>
        </p:spPr>
        <p:txBody>
          <a:bodyPr/>
          <a:lstStyle/>
          <a:p>
            <a:r>
              <a:rPr lang="en-US" dirty="0"/>
              <a:t>The data can be logically organized into </a:t>
            </a:r>
            <a:r>
              <a:rPr lang="en-US" b="1" dirty="0"/>
              <a:t>bronze</a:t>
            </a:r>
            <a:r>
              <a:rPr lang="en-US" dirty="0"/>
              <a:t> (raw), </a:t>
            </a:r>
            <a:r>
              <a:rPr lang="en-US" b="1" dirty="0"/>
              <a:t>silver</a:t>
            </a:r>
            <a:r>
              <a:rPr lang="en-US" dirty="0"/>
              <a:t> (validated), and </a:t>
            </a:r>
            <a:r>
              <a:rPr lang="en-US" b="1" dirty="0"/>
              <a:t>gold</a:t>
            </a:r>
            <a:r>
              <a:rPr lang="en-US" dirty="0"/>
              <a:t> (enriched).</a:t>
            </a:r>
          </a:p>
        </p:txBody>
      </p:sp>
      <p:sp>
        <p:nvSpPr>
          <p:cNvPr id="4" name="Slide Number Placeholder 3">
            <a:extLst>
              <a:ext uri="{FF2B5EF4-FFF2-40B4-BE49-F238E27FC236}">
                <a16:creationId xmlns:a16="http://schemas.microsoft.com/office/drawing/2014/main" id="{5409F231-AEF0-386D-4E79-085DC16A937F}"/>
              </a:ext>
            </a:extLst>
          </p:cNvPr>
          <p:cNvSpPr>
            <a:spLocks noGrp="1"/>
          </p:cNvSpPr>
          <p:nvPr>
            <p:ph type="sldNum" sz="quarter" idx="10"/>
          </p:nvPr>
        </p:nvSpPr>
        <p:spPr/>
        <p:txBody>
          <a:bodyPr/>
          <a:lstStyle/>
          <a:p>
            <a:r>
              <a:rPr lang="nl-NL"/>
              <a:t>[</a:t>
            </a:r>
            <a:fld id="{53240C58-373C-43C1-ADD1-3E23A3B96371}" type="slidenum">
              <a:rPr lang="nl-NL" smtClean="0"/>
              <a:pPr/>
              <a:t>12</a:t>
            </a:fld>
            <a:r>
              <a:rPr lang="nl-NL"/>
              <a:t>]</a:t>
            </a:r>
            <a:endParaRPr lang="nl-NL" dirty="0"/>
          </a:p>
        </p:txBody>
      </p:sp>
      <p:pic>
        <p:nvPicPr>
          <p:cNvPr id="6" name="Picture 5">
            <a:extLst>
              <a:ext uri="{FF2B5EF4-FFF2-40B4-BE49-F238E27FC236}">
                <a16:creationId xmlns:a16="http://schemas.microsoft.com/office/drawing/2014/main" id="{7265942B-A8D2-910B-0F8A-913685398FB5}"/>
              </a:ext>
            </a:extLst>
          </p:cNvPr>
          <p:cNvPicPr>
            <a:picLocks noChangeAspect="1"/>
          </p:cNvPicPr>
          <p:nvPr/>
        </p:nvPicPr>
        <p:blipFill>
          <a:blip r:embed="rId3"/>
          <a:stretch>
            <a:fillRect/>
          </a:stretch>
        </p:blipFill>
        <p:spPr>
          <a:xfrm>
            <a:off x="419100" y="2553002"/>
            <a:ext cx="6477000" cy="2105025"/>
          </a:xfrm>
          <a:prstGeom prst="rect">
            <a:avLst/>
          </a:prstGeom>
        </p:spPr>
      </p:pic>
      <p:sp>
        <p:nvSpPr>
          <p:cNvPr id="8" name="TextBox 7">
            <a:extLst>
              <a:ext uri="{FF2B5EF4-FFF2-40B4-BE49-F238E27FC236}">
                <a16:creationId xmlns:a16="http://schemas.microsoft.com/office/drawing/2014/main" id="{355FF011-832D-229B-4B23-0B4827F04D0A}"/>
              </a:ext>
            </a:extLst>
          </p:cNvPr>
          <p:cNvSpPr txBox="1"/>
          <p:nvPr/>
        </p:nvSpPr>
        <p:spPr>
          <a:xfrm>
            <a:off x="1188720" y="4762064"/>
            <a:ext cx="2369820" cy="261610"/>
          </a:xfrm>
          <a:prstGeom prst="rect">
            <a:avLst/>
          </a:prstGeom>
          <a:noFill/>
        </p:spPr>
        <p:txBody>
          <a:bodyPr wrap="square">
            <a:spAutoFit/>
          </a:bodyPr>
          <a:lstStyle/>
          <a:p>
            <a:r>
              <a:rPr lang="en-US" sz="1100" dirty="0"/>
              <a:t>Databricks Medallion Architecture</a:t>
            </a:r>
          </a:p>
        </p:txBody>
      </p:sp>
      <p:sp>
        <p:nvSpPr>
          <p:cNvPr id="5" name="TextBox 4">
            <a:extLst>
              <a:ext uri="{FF2B5EF4-FFF2-40B4-BE49-F238E27FC236}">
                <a16:creationId xmlns:a16="http://schemas.microsoft.com/office/drawing/2014/main" id="{E8DA5504-ADBC-FA85-D04E-27DCFBB6D495}"/>
              </a:ext>
            </a:extLst>
          </p:cNvPr>
          <p:cNvSpPr txBox="1"/>
          <p:nvPr/>
        </p:nvSpPr>
        <p:spPr>
          <a:xfrm>
            <a:off x="7085375" y="2686092"/>
            <a:ext cx="1846190" cy="1477328"/>
          </a:xfrm>
          <a:prstGeom prst="rect">
            <a:avLst/>
          </a:prstGeom>
          <a:noFill/>
        </p:spPr>
        <p:txBody>
          <a:bodyPr wrap="square" rtlCol="0">
            <a:spAutoFit/>
          </a:bodyPr>
          <a:lstStyle/>
          <a:p>
            <a:r>
              <a:rPr lang="en-US" dirty="0">
                <a:solidFill>
                  <a:srgbClr val="000099"/>
                </a:solidFill>
              </a:rPr>
              <a:t>In what format (e.g., csv), the data should be stored in each layer?</a:t>
            </a:r>
          </a:p>
        </p:txBody>
      </p:sp>
      <p:sp>
        <p:nvSpPr>
          <p:cNvPr id="7" name="TextBox 6">
            <a:extLst>
              <a:ext uri="{FF2B5EF4-FFF2-40B4-BE49-F238E27FC236}">
                <a16:creationId xmlns:a16="http://schemas.microsoft.com/office/drawing/2014/main" id="{D711D66C-A1FC-8EA8-A5CD-E7A908567C6F}"/>
              </a:ext>
            </a:extLst>
          </p:cNvPr>
          <p:cNvSpPr txBox="1"/>
          <p:nvPr/>
        </p:nvSpPr>
        <p:spPr>
          <a:xfrm>
            <a:off x="3271520" y="2276054"/>
            <a:ext cx="2369820" cy="276999"/>
          </a:xfrm>
          <a:prstGeom prst="rect">
            <a:avLst/>
          </a:prstGeom>
          <a:noFill/>
        </p:spPr>
        <p:txBody>
          <a:bodyPr wrap="square">
            <a:spAutoFit/>
          </a:bodyPr>
          <a:lstStyle/>
          <a:p>
            <a:r>
              <a:rPr lang="en-US" sz="1200" dirty="0">
                <a:solidFill>
                  <a:srgbClr val="000099"/>
                </a:solidFill>
              </a:rPr>
              <a:t>Data processing pipelines</a:t>
            </a:r>
          </a:p>
        </p:txBody>
      </p:sp>
      <p:cxnSp>
        <p:nvCxnSpPr>
          <p:cNvPr id="10" name="Straight Arrow Connector 9">
            <a:extLst>
              <a:ext uri="{FF2B5EF4-FFF2-40B4-BE49-F238E27FC236}">
                <a16:creationId xmlns:a16="http://schemas.microsoft.com/office/drawing/2014/main" id="{99C118C8-CCA2-4A6D-F500-77F627E4D156}"/>
              </a:ext>
            </a:extLst>
          </p:cNvPr>
          <p:cNvCxnSpPr/>
          <p:nvPr/>
        </p:nvCxnSpPr>
        <p:spPr>
          <a:xfrm flipH="1">
            <a:off x="3094892" y="2553002"/>
            <a:ext cx="695570" cy="87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74D5F7-90F1-F4A3-C7E0-BDB1E2CDF107}"/>
              </a:ext>
            </a:extLst>
          </p:cNvPr>
          <p:cNvCxnSpPr>
            <a:cxnSpLocks/>
            <a:stCxn id="7" idx="2"/>
          </p:cNvCxnSpPr>
          <p:nvPr/>
        </p:nvCxnSpPr>
        <p:spPr>
          <a:xfrm>
            <a:off x="4456431" y="2553053"/>
            <a:ext cx="818955" cy="805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672639-8DE8-A9D1-8421-B6B15F407765}"/>
              </a:ext>
            </a:extLst>
          </p:cNvPr>
          <p:cNvSpPr txBox="1"/>
          <p:nvPr/>
        </p:nvSpPr>
        <p:spPr>
          <a:xfrm>
            <a:off x="4154764" y="4762065"/>
            <a:ext cx="3535575" cy="461665"/>
          </a:xfrm>
          <a:prstGeom prst="rect">
            <a:avLst/>
          </a:prstGeom>
          <a:noFill/>
        </p:spPr>
        <p:txBody>
          <a:bodyPr wrap="square">
            <a:spAutoFit/>
          </a:bodyPr>
          <a:lstStyle/>
          <a:p>
            <a:r>
              <a:rPr lang="en-US" sz="1200" dirty="0">
                <a:solidFill>
                  <a:srgbClr val="000099"/>
                </a:solidFill>
              </a:rPr>
              <a:t>Apply operations such as aggregations, joins, and filtering </a:t>
            </a:r>
          </a:p>
        </p:txBody>
      </p:sp>
      <p:cxnSp>
        <p:nvCxnSpPr>
          <p:cNvPr id="17" name="Straight Arrow Connector 16">
            <a:extLst>
              <a:ext uri="{FF2B5EF4-FFF2-40B4-BE49-F238E27FC236}">
                <a16:creationId xmlns:a16="http://schemas.microsoft.com/office/drawing/2014/main" id="{7B3035AA-0C97-1EFF-C27C-652D69445B64}"/>
              </a:ext>
            </a:extLst>
          </p:cNvPr>
          <p:cNvCxnSpPr/>
          <p:nvPr/>
        </p:nvCxnSpPr>
        <p:spPr>
          <a:xfrm flipH="1" flipV="1">
            <a:off x="5275386" y="3605513"/>
            <a:ext cx="310077" cy="111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4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99" y="1259321"/>
            <a:ext cx="7873400" cy="307777"/>
          </a:xfrm>
        </p:spPr>
        <p:txBody>
          <a:bodyPr>
            <a:normAutofit fontScale="90000"/>
          </a:bodyPr>
          <a:lstStyle/>
          <a:p>
            <a:r>
              <a:rPr lang="en-US" dirty="0"/>
              <a:t>Data Storage: Databases</a:t>
            </a:r>
            <a:endParaRPr lang="en-GB" dirty="0"/>
          </a:p>
        </p:txBody>
      </p:sp>
      <p:sp>
        <p:nvSpPr>
          <p:cNvPr id="3" name="Content Placeholder 2"/>
          <p:cNvSpPr txBox="1">
            <a:spLocks/>
          </p:cNvSpPr>
          <p:nvPr/>
        </p:nvSpPr>
        <p:spPr>
          <a:xfrm>
            <a:off x="609600" y="1752601"/>
            <a:ext cx="7703820" cy="923330"/>
          </a:xfrm>
          <a:prstGeom prst="rect">
            <a:avLst/>
          </a:prstGeom>
        </p:spPr>
        <p:txBody>
          <a:bodyPr wrap="square" lIns="0" tIns="0" rIns="0" bIns="0">
            <a:spAutoFit/>
          </a:bodyPr>
          <a:lstStyle>
            <a:lvl1pPr marL="0">
              <a:defRPr sz="20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GB" altLang="it-IT" b="1" dirty="0"/>
              <a:t>Polyglot Persistence</a:t>
            </a:r>
            <a:br>
              <a:rPr lang="en-GB" altLang="it-IT" dirty="0"/>
            </a:br>
            <a:r>
              <a:rPr lang="en-GB" altLang="it-IT" dirty="0"/>
              <a:t>Use different database technologies for different kinds of data and data access characteristics:</a:t>
            </a:r>
          </a:p>
        </p:txBody>
      </p:sp>
      <p:sp>
        <p:nvSpPr>
          <p:cNvPr id="4" name="TextBox 3"/>
          <p:cNvSpPr txBox="1"/>
          <p:nvPr/>
        </p:nvSpPr>
        <p:spPr>
          <a:xfrm>
            <a:off x="906778" y="5460180"/>
            <a:ext cx="3448380" cy="253916"/>
          </a:xfrm>
          <a:prstGeom prst="rect">
            <a:avLst/>
          </a:prstGeom>
          <a:noFill/>
        </p:spPr>
        <p:txBody>
          <a:bodyPr wrap="none" rtlCol="0">
            <a:spAutoFit/>
          </a:bodyPr>
          <a:lstStyle/>
          <a:p>
            <a:r>
              <a:rPr lang="en-GB" sz="1050" dirty="0">
                <a:hlinkClick r:id="rId3"/>
              </a:rPr>
              <a:t>https://martinfowler.com/bliki/PolyglotPersistence.html</a:t>
            </a:r>
            <a:endParaRPr lang="en-GB" sz="1050" dirty="0"/>
          </a:p>
        </p:txBody>
      </p:sp>
      <p:pic>
        <p:nvPicPr>
          <p:cNvPr id="5" name="Picture 2">
            <a:extLst>
              <a:ext uri="{FF2B5EF4-FFF2-40B4-BE49-F238E27FC236}">
                <a16:creationId xmlns:a16="http://schemas.microsoft.com/office/drawing/2014/main" id="{DBF37B7D-AD99-7450-3D8A-2B9DA7B5D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78" y="2875359"/>
            <a:ext cx="4137662" cy="230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02BFC90-3B63-DE76-4B03-87FC1521FD2B}"/>
              </a:ext>
            </a:extLst>
          </p:cNvPr>
          <p:cNvSpPr txBox="1"/>
          <p:nvPr/>
        </p:nvSpPr>
        <p:spPr>
          <a:xfrm>
            <a:off x="5585460" y="3535739"/>
            <a:ext cx="2286000" cy="923330"/>
          </a:xfrm>
          <a:prstGeom prst="rect">
            <a:avLst/>
          </a:prstGeom>
          <a:noFill/>
        </p:spPr>
        <p:txBody>
          <a:bodyPr wrap="square" rtlCol="0">
            <a:spAutoFit/>
          </a:bodyPr>
          <a:lstStyle/>
          <a:p>
            <a:r>
              <a:rPr lang="en-US" dirty="0">
                <a:solidFill>
                  <a:srgbClr val="000099"/>
                </a:solidFill>
              </a:rPr>
              <a:t>Need Not Only SQL Databases =&gt; </a:t>
            </a:r>
            <a:r>
              <a:rPr lang="en-US" b="1" dirty="0" err="1">
                <a:solidFill>
                  <a:srgbClr val="000099"/>
                </a:solidFill>
              </a:rPr>
              <a:t>NoSQL</a:t>
            </a:r>
            <a:endParaRPr lang="en-GB" b="1" dirty="0">
              <a:solidFill>
                <a:srgbClr val="000099"/>
              </a:solidFill>
            </a:endParaRPr>
          </a:p>
        </p:txBody>
      </p:sp>
      <p:sp>
        <p:nvSpPr>
          <p:cNvPr id="7" name="Slide Number Placeholder 6">
            <a:extLst>
              <a:ext uri="{FF2B5EF4-FFF2-40B4-BE49-F238E27FC236}">
                <a16:creationId xmlns:a16="http://schemas.microsoft.com/office/drawing/2014/main" id="{A5059DE7-6A60-80F1-FACC-575974747853}"/>
              </a:ext>
            </a:extLst>
          </p:cNvPr>
          <p:cNvSpPr>
            <a:spLocks noGrp="1"/>
          </p:cNvSpPr>
          <p:nvPr>
            <p:ph type="sldNum" sz="quarter" idx="10"/>
          </p:nvPr>
        </p:nvSpPr>
        <p:spPr/>
        <p:txBody>
          <a:bodyPr/>
          <a:lstStyle/>
          <a:p>
            <a:r>
              <a:rPr lang="nl-NL"/>
              <a:t>[</a:t>
            </a:r>
            <a:fld id="{53240C58-373C-43C1-ADD1-3E23A3B96371}" type="slidenum">
              <a:rPr lang="nl-NL" smtClean="0"/>
              <a:pPr/>
              <a:t>13</a:t>
            </a:fld>
            <a:r>
              <a:rPr lang="nl-NL"/>
              <a:t>]</a:t>
            </a:r>
            <a:endParaRPr lang="nl-NL" dirty="0"/>
          </a:p>
        </p:txBody>
      </p:sp>
    </p:spTree>
    <p:extLst>
      <p:ext uri="{BB962C8B-B14F-4D97-AF65-F5344CB8AC3E}">
        <p14:creationId xmlns:p14="http://schemas.microsoft.com/office/powerpoint/2010/main" val="252318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8E10-CCE4-C4B1-FA85-20CEA85BF12D}"/>
              </a:ext>
            </a:extLst>
          </p:cNvPr>
          <p:cNvSpPr>
            <a:spLocks noGrp="1"/>
          </p:cNvSpPr>
          <p:nvPr>
            <p:ph type="title"/>
          </p:nvPr>
        </p:nvSpPr>
        <p:spPr/>
        <p:txBody>
          <a:bodyPr>
            <a:normAutofit/>
          </a:bodyPr>
          <a:lstStyle/>
          <a:p>
            <a:r>
              <a:rPr lang="en-US" dirty="0"/>
              <a:t>Types of NoSQL Databases</a:t>
            </a:r>
            <a:br>
              <a:rPr lang="en-US" dirty="0"/>
            </a:br>
            <a:endParaRPr lang="en-US" dirty="0"/>
          </a:p>
        </p:txBody>
      </p:sp>
      <p:sp>
        <p:nvSpPr>
          <p:cNvPr id="4" name="Slide Number Placeholder 3">
            <a:extLst>
              <a:ext uri="{FF2B5EF4-FFF2-40B4-BE49-F238E27FC236}">
                <a16:creationId xmlns:a16="http://schemas.microsoft.com/office/drawing/2014/main" id="{802B7666-C07C-2D57-F6CC-32387D85E94A}"/>
              </a:ext>
            </a:extLst>
          </p:cNvPr>
          <p:cNvSpPr>
            <a:spLocks noGrp="1"/>
          </p:cNvSpPr>
          <p:nvPr>
            <p:ph type="sldNum" sz="quarter" idx="10"/>
          </p:nvPr>
        </p:nvSpPr>
        <p:spPr/>
        <p:txBody>
          <a:bodyPr/>
          <a:lstStyle/>
          <a:p>
            <a:r>
              <a:rPr lang="nl-NL"/>
              <a:t>[</a:t>
            </a:r>
            <a:fld id="{53240C58-373C-43C1-ADD1-3E23A3B96371}" type="slidenum">
              <a:rPr lang="nl-NL" smtClean="0"/>
              <a:pPr/>
              <a:t>14</a:t>
            </a:fld>
            <a:r>
              <a:rPr lang="nl-NL"/>
              <a:t>]</a:t>
            </a:r>
            <a:endParaRPr lang="nl-NL" dirty="0"/>
          </a:p>
        </p:txBody>
      </p:sp>
      <p:sp>
        <p:nvSpPr>
          <p:cNvPr id="5" name="Rounded Rectangle 4">
            <a:extLst>
              <a:ext uri="{FF2B5EF4-FFF2-40B4-BE49-F238E27FC236}">
                <a16:creationId xmlns:a16="http://schemas.microsoft.com/office/drawing/2014/main" id="{35DF6165-07E1-E658-301F-8E1317FC74C6}"/>
              </a:ext>
            </a:extLst>
          </p:cNvPr>
          <p:cNvSpPr/>
          <p:nvPr/>
        </p:nvSpPr>
        <p:spPr>
          <a:xfrm>
            <a:off x="3067160" y="1954530"/>
            <a:ext cx="3276600" cy="61191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t>NoSQL Databases</a:t>
            </a:r>
          </a:p>
        </p:txBody>
      </p:sp>
      <p:sp>
        <p:nvSpPr>
          <p:cNvPr id="6" name="Rounded Rectangle 5">
            <a:extLst>
              <a:ext uri="{FF2B5EF4-FFF2-40B4-BE49-F238E27FC236}">
                <a16:creationId xmlns:a16="http://schemas.microsoft.com/office/drawing/2014/main" id="{CDEBBCE7-6A12-9322-1F63-26DC3BF9CA8C}"/>
              </a:ext>
            </a:extLst>
          </p:cNvPr>
          <p:cNvSpPr/>
          <p:nvPr/>
        </p:nvSpPr>
        <p:spPr>
          <a:xfrm>
            <a:off x="466386" y="3328441"/>
            <a:ext cx="1819614" cy="990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tx1"/>
                </a:solidFill>
              </a:rPr>
              <a:t>Key-Value Stores</a:t>
            </a:r>
          </a:p>
        </p:txBody>
      </p:sp>
      <p:sp>
        <p:nvSpPr>
          <p:cNvPr id="7" name="Rounded Rectangle 6">
            <a:extLst>
              <a:ext uri="{FF2B5EF4-FFF2-40B4-BE49-F238E27FC236}">
                <a16:creationId xmlns:a16="http://schemas.microsoft.com/office/drawing/2014/main" id="{F30B86AE-B895-FB87-4417-B79A331CC973}"/>
              </a:ext>
            </a:extLst>
          </p:cNvPr>
          <p:cNvSpPr/>
          <p:nvPr/>
        </p:nvSpPr>
        <p:spPr>
          <a:xfrm>
            <a:off x="2758866" y="3328441"/>
            <a:ext cx="1744554" cy="990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tx1"/>
                </a:solidFill>
              </a:rPr>
              <a:t>Document Stores</a:t>
            </a:r>
          </a:p>
        </p:txBody>
      </p:sp>
      <p:sp>
        <p:nvSpPr>
          <p:cNvPr id="8" name="Rounded Rectangle 7">
            <a:extLst>
              <a:ext uri="{FF2B5EF4-FFF2-40B4-BE49-F238E27FC236}">
                <a16:creationId xmlns:a16="http://schemas.microsoft.com/office/drawing/2014/main" id="{7BD1177F-949F-9228-417D-3ECC89982B90}"/>
              </a:ext>
            </a:extLst>
          </p:cNvPr>
          <p:cNvSpPr/>
          <p:nvPr/>
        </p:nvSpPr>
        <p:spPr>
          <a:xfrm>
            <a:off x="4876017" y="3309925"/>
            <a:ext cx="1783864" cy="990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tx1"/>
                </a:solidFill>
              </a:rPr>
              <a:t>Graph Databases</a:t>
            </a:r>
          </a:p>
        </p:txBody>
      </p:sp>
      <p:sp>
        <p:nvSpPr>
          <p:cNvPr id="9" name="Rounded Rectangle 8">
            <a:extLst>
              <a:ext uri="{FF2B5EF4-FFF2-40B4-BE49-F238E27FC236}">
                <a16:creationId xmlns:a16="http://schemas.microsoft.com/office/drawing/2014/main" id="{E42615B7-37BE-818B-A057-38BA1EAEE71B}"/>
              </a:ext>
            </a:extLst>
          </p:cNvPr>
          <p:cNvSpPr/>
          <p:nvPr/>
        </p:nvSpPr>
        <p:spPr>
          <a:xfrm>
            <a:off x="6933060" y="3309925"/>
            <a:ext cx="1744554" cy="9906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tx1"/>
                </a:solidFill>
              </a:rPr>
              <a:t>Columnar Databases</a:t>
            </a:r>
          </a:p>
        </p:txBody>
      </p:sp>
      <p:cxnSp>
        <p:nvCxnSpPr>
          <p:cNvPr id="10" name="Straight Arrow Connector 9">
            <a:extLst>
              <a:ext uri="{FF2B5EF4-FFF2-40B4-BE49-F238E27FC236}">
                <a16:creationId xmlns:a16="http://schemas.microsoft.com/office/drawing/2014/main" id="{E1D06493-19B0-CEFB-B0E8-7FF7FE465BCF}"/>
              </a:ext>
            </a:extLst>
          </p:cNvPr>
          <p:cNvCxnSpPr>
            <a:cxnSpLocks/>
            <a:stCxn id="5" idx="2"/>
            <a:endCxn id="6" idx="0"/>
          </p:cNvCxnSpPr>
          <p:nvPr/>
        </p:nvCxnSpPr>
        <p:spPr>
          <a:xfrm flipH="1">
            <a:off x="1376194" y="2566441"/>
            <a:ext cx="3329267" cy="762001"/>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11" name="Straight Arrow Connector 10">
            <a:extLst>
              <a:ext uri="{FF2B5EF4-FFF2-40B4-BE49-F238E27FC236}">
                <a16:creationId xmlns:a16="http://schemas.microsoft.com/office/drawing/2014/main" id="{C0493082-337F-3E29-C7BE-56ECC7EE3690}"/>
              </a:ext>
            </a:extLst>
          </p:cNvPr>
          <p:cNvCxnSpPr>
            <a:cxnSpLocks/>
            <a:stCxn id="5" idx="2"/>
            <a:endCxn id="7" idx="0"/>
          </p:cNvCxnSpPr>
          <p:nvPr/>
        </p:nvCxnSpPr>
        <p:spPr>
          <a:xfrm flipH="1">
            <a:off x="3631144" y="2566441"/>
            <a:ext cx="1074317" cy="762001"/>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13EF938C-18C7-1B88-ABCE-B09184967AC2}"/>
              </a:ext>
            </a:extLst>
          </p:cNvPr>
          <p:cNvCxnSpPr>
            <a:cxnSpLocks/>
            <a:stCxn id="5" idx="2"/>
            <a:endCxn id="8" idx="0"/>
          </p:cNvCxnSpPr>
          <p:nvPr/>
        </p:nvCxnSpPr>
        <p:spPr>
          <a:xfrm>
            <a:off x="4705461" y="2566441"/>
            <a:ext cx="1062489" cy="7434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51D6BE8A-6B35-314C-484F-26D3FEFBDC89}"/>
              </a:ext>
            </a:extLst>
          </p:cNvPr>
          <p:cNvCxnSpPr>
            <a:cxnSpLocks/>
            <a:stCxn id="5" idx="2"/>
            <a:endCxn id="9" idx="0"/>
          </p:cNvCxnSpPr>
          <p:nvPr/>
        </p:nvCxnSpPr>
        <p:spPr>
          <a:xfrm>
            <a:off x="4705461" y="2566441"/>
            <a:ext cx="3099877" cy="7434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167781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DA9A-7A85-8CA8-5071-E0296F5E7374}"/>
              </a:ext>
            </a:extLst>
          </p:cNvPr>
          <p:cNvSpPr>
            <a:spLocks noGrp="1"/>
          </p:cNvSpPr>
          <p:nvPr>
            <p:ph type="title"/>
          </p:nvPr>
        </p:nvSpPr>
        <p:spPr/>
        <p:txBody>
          <a:bodyPr/>
          <a:lstStyle/>
          <a:p>
            <a:r>
              <a:rPr lang="en-US" dirty="0"/>
              <a:t>Key-value Store</a:t>
            </a:r>
          </a:p>
        </p:txBody>
      </p:sp>
      <p:sp>
        <p:nvSpPr>
          <p:cNvPr id="3" name="Content Placeholder 2">
            <a:extLst>
              <a:ext uri="{FF2B5EF4-FFF2-40B4-BE49-F238E27FC236}">
                <a16:creationId xmlns:a16="http://schemas.microsoft.com/office/drawing/2014/main" id="{DE432DC7-4BF0-503F-363F-EF31E6810061}"/>
              </a:ext>
            </a:extLst>
          </p:cNvPr>
          <p:cNvSpPr>
            <a:spLocks noGrp="1"/>
          </p:cNvSpPr>
          <p:nvPr>
            <p:ph idx="1"/>
          </p:nvPr>
        </p:nvSpPr>
        <p:spPr>
          <a:xfrm>
            <a:off x="648000" y="1849098"/>
            <a:ext cx="4472640" cy="3305247"/>
          </a:xfrm>
        </p:spPr>
        <p:txBody>
          <a:bodyPr>
            <a:normAutofit fontScale="92500" lnSpcReduction="20000"/>
          </a:bodyPr>
          <a:lstStyle/>
          <a:p>
            <a:r>
              <a:rPr lang="en-US" dirty="0"/>
              <a:t>Simple data model: key/value pairs </a:t>
            </a:r>
          </a:p>
          <a:p>
            <a:r>
              <a:rPr lang="en-US" dirty="0"/>
              <a:t>The value can be in </a:t>
            </a:r>
            <a:r>
              <a:rPr lang="en-US" b="1" dirty="0"/>
              <a:t>any</a:t>
            </a:r>
            <a:r>
              <a:rPr lang="en-US" dirty="0"/>
              <a:t> </a:t>
            </a:r>
            <a:r>
              <a:rPr lang="en-US" b="1" dirty="0"/>
              <a:t>format</a:t>
            </a:r>
            <a:r>
              <a:rPr lang="en-US" dirty="0"/>
              <a:t>.</a:t>
            </a:r>
          </a:p>
          <a:p>
            <a:r>
              <a:rPr lang="en-US" dirty="0"/>
              <a:t>Queries are limited to query by </a:t>
            </a:r>
            <a:r>
              <a:rPr lang="en-US" b="1" dirty="0"/>
              <a:t>key</a:t>
            </a:r>
          </a:p>
          <a:p>
            <a:pPr lvl="1"/>
            <a:r>
              <a:rPr lang="en-US" dirty="0"/>
              <a:t>get/put/update/delete a key/value pair </a:t>
            </a:r>
          </a:p>
          <a:p>
            <a:pPr lvl="1"/>
            <a:r>
              <a:rPr lang="en-US" dirty="0"/>
              <a:t>iterate over key/value pairs</a:t>
            </a:r>
          </a:p>
          <a:p>
            <a:r>
              <a:rPr lang="en-US" dirty="0"/>
              <a:t>Generally, the data </a:t>
            </a:r>
            <a:r>
              <a:rPr lang="en-US" b="1" dirty="0"/>
              <a:t>cannot</a:t>
            </a:r>
            <a:r>
              <a:rPr lang="en-US" dirty="0"/>
              <a:t> be queried by the attributes of the </a:t>
            </a:r>
            <a:r>
              <a:rPr lang="en-US" b="1" dirty="0"/>
              <a:t>value</a:t>
            </a:r>
            <a:r>
              <a:rPr lang="en-US" dirty="0"/>
              <a:t> (Query by data).</a:t>
            </a:r>
          </a:p>
          <a:p>
            <a:r>
              <a:rPr lang="en-US" dirty="0"/>
              <a:t>Some Key-value stores provide a way to assign a schema for each value, sort the data by another key, and query (partially) by data.</a:t>
            </a:r>
          </a:p>
          <a:p>
            <a:endParaRPr lang="en-US" dirty="0"/>
          </a:p>
        </p:txBody>
      </p:sp>
      <p:sp>
        <p:nvSpPr>
          <p:cNvPr id="4" name="Slide Number Placeholder 3">
            <a:extLst>
              <a:ext uri="{FF2B5EF4-FFF2-40B4-BE49-F238E27FC236}">
                <a16:creationId xmlns:a16="http://schemas.microsoft.com/office/drawing/2014/main" id="{4E0646E7-49B3-C767-A196-66FDF9723FFC}"/>
              </a:ext>
            </a:extLst>
          </p:cNvPr>
          <p:cNvSpPr>
            <a:spLocks noGrp="1"/>
          </p:cNvSpPr>
          <p:nvPr>
            <p:ph type="sldNum" sz="quarter" idx="10"/>
          </p:nvPr>
        </p:nvSpPr>
        <p:spPr/>
        <p:txBody>
          <a:bodyPr/>
          <a:lstStyle/>
          <a:p>
            <a:r>
              <a:rPr lang="nl-NL"/>
              <a:t>[</a:t>
            </a:r>
            <a:fld id="{53240C58-373C-43C1-ADD1-3E23A3B96371}" type="slidenum">
              <a:rPr lang="nl-NL" smtClean="0"/>
              <a:pPr/>
              <a:t>15</a:t>
            </a:fld>
            <a:r>
              <a:rPr lang="nl-NL"/>
              <a:t>]</a:t>
            </a:r>
            <a:endParaRPr lang="nl-NL" dirty="0"/>
          </a:p>
        </p:txBody>
      </p:sp>
      <p:pic>
        <p:nvPicPr>
          <p:cNvPr id="5" name="Picture 4">
            <a:extLst>
              <a:ext uri="{FF2B5EF4-FFF2-40B4-BE49-F238E27FC236}">
                <a16:creationId xmlns:a16="http://schemas.microsoft.com/office/drawing/2014/main" id="{20586FE6-AB02-6184-6F3A-47C5A7176781}"/>
              </a:ext>
            </a:extLst>
          </p:cNvPr>
          <p:cNvPicPr>
            <a:picLocks noChangeAspect="1"/>
          </p:cNvPicPr>
          <p:nvPr/>
        </p:nvPicPr>
        <p:blipFill>
          <a:blip r:embed="rId2"/>
          <a:stretch>
            <a:fillRect/>
          </a:stretch>
        </p:blipFill>
        <p:spPr>
          <a:xfrm>
            <a:off x="5337810" y="1786890"/>
            <a:ext cx="2857500" cy="2476500"/>
          </a:xfrm>
          <a:prstGeom prst="rect">
            <a:avLst/>
          </a:prstGeom>
        </p:spPr>
      </p:pic>
      <p:pic>
        <p:nvPicPr>
          <p:cNvPr id="7" name="Picture 6">
            <a:extLst>
              <a:ext uri="{FF2B5EF4-FFF2-40B4-BE49-F238E27FC236}">
                <a16:creationId xmlns:a16="http://schemas.microsoft.com/office/drawing/2014/main" id="{76DF0816-9BD1-1474-E322-44511678FB7A}"/>
              </a:ext>
            </a:extLst>
          </p:cNvPr>
          <p:cNvPicPr>
            <a:picLocks noChangeAspect="1"/>
          </p:cNvPicPr>
          <p:nvPr/>
        </p:nvPicPr>
        <p:blipFill>
          <a:blip r:embed="rId3"/>
          <a:stretch>
            <a:fillRect/>
          </a:stretch>
        </p:blipFill>
        <p:spPr>
          <a:xfrm>
            <a:off x="5414812" y="4427056"/>
            <a:ext cx="1393508" cy="727289"/>
          </a:xfrm>
          <a:prstGeom prst="rect">
            <a:avLst/>
          </a:prstGeom>
        </p:spPr>
      </p:pic>
      <p:pic>
        <p:nvPicPr>
          <p:cNvPr id="9" name="Picture 8">
            <a:extLst>
              <a:ext uri="{FF2B5EF4-FFF2-40B4-BE49-F238E27FC236}">
                <a16:creationId xmlns:a16="http://schemas.microsoft.com/office/drawing/2014/main" id="{2460942F-DF7D-031F-B9EF-E34FC3D3AA67}"/>
              </a:ext>
            </a:extLst>
          </p:cNvPr>
          <p:cNvPicPr>
            <a:picLocks noChangeAspect="1"/>
          </p:cNvPicPr>
          <p:nvPr/>
        </p:nvPicPr>
        <p:blipFill>
          <a:blip r:embed="rId4"/>
          <a:stretch>
            <a:fillRect/>
          </a:stretch>
        </p:blipFill>
        <p:spPr>
          <a:xfrm>
            <a:off x="7102493" y="4316144"/>
            <a:ext cx="844187" cy="838200"/>
          </a:xfrm>
          <a:prstGeom prst="rect">
            <a:avLst/>
          </a:prstGeom>
        </p:spPr>
      </p:pic>
    </p:spTree>
    <p:extLst>
      <p:ext uri="{BB962C8B-B14F-4D97-AF65-F5344CB8AC3E}">
        <p14:creationId xmlns:p14="http://schemas.microsoft.com/office/powerpoint/2010/main" val="395784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Stores</a:t>
            </a:r>
          </a:p>
        </p:txBody>
      </p:sp>
      <p:sp>
        <p:nvSpPr>
          <p:cNvPr id="3" name="Content Placeholder 2"/>
          <p:cNvSpPr>
            <a:spLocks noGrp="1"/>
          </p:cNvSpPr>
          <p:nvPr>
            <p:ph idx="1"/>
          </p:nvPr>
        </p:nvSpPr>
        <p:spPr/>
        <p:txBody>
          <a:bodyPr>
            <a:normAutofit/>
          </a:bodyPr>
          <a:lstStyle/>
          <a:p>
            <a:r>
              <a:rPr lang="en-US" dirty="0"/>
              <a:t>Stores and retrieves documents, which can be XML, JSON, etc. </a:t>
            </a:r>
          </a:p>
          <a:p>
            <a:pPr lvl="1"/>
            <a:r>
              <a:rPr lang="en-US" dirty="0"/>
              <a:t>Similar in nature to key-value store, but the value is a </a:t>
            </a:r>
            <a:r>
              <a:rPr lang="en-US" b="1" i="1" dirty="0"/>
              <a:t>document</a:t>
            </a:r>
            <a:r>
              <a:rPr lang="en-US" dirty="0"/>
              <a:t> </a:t>
            </a:r>
          </a:p>
          <a:p>
            <a:pPr>
              <a:spcBef>
                <a:spcPts val="900"/>
              </a:spcBef>
            </a:pPr>
            <a:r>
              <a:rPr lang="en-US" dirty="0"/>
              <a:t>Documents are </a:t>
            </a:r>
            <a:r>
              <a:rPr lang="en-US" b="1" i="1" dirty="0"/>
              <a:t>self-describing, hierarchical tree</a:t>
            </a:r>
            <a:r>
              <a:rPr lang="en-US" dirty="0"/>
              <a:t> data structures consisting of maps, collections, and scalar values.</a:t>
            </a:r>
          </a:p>
          <a:p>
            <a:pPr>
              <a:spcBef>
                <a:spcPts val="900"/>
              </a:spcBef>
            </a:pPr>
            <a:r>
              <a:rPr lang="en-US" dirty="0"/>
              <a:t>Document databases have a </a:t>
            </a:r>
            <a:r>
              <a:rPr lang="en-US" b="1" dirty="0"/>
              <a:t>flexible schema</a:t>
            </a:r>
            <a:r>
              <a:rPr lang="en-US" dirty="0"/>
              <a:t>, meaning that not all documents in a collection need to have the same fields.</a:t>
            </a:r>
          </a:p>
          <a:p>
            <a:pPr lvl="1">
              <a:spcBef>
                <a:spcPts val="900"/>
              </a:spcBef>
            </a:pPr>
            <a:r>
              <a:rPr lang="en-US" dirty="0"/>
              <a:t> does </a:t>
            </a:r>
            <a:r>
              <a:rPr lang="en-US" b="1" dirty="0"/>
              <a:t>not enforce any restrictions </a:t>
            </a:r>
            <a:r>
              <a:rPr lang="en-US" dirty="0"/>
              <a:t>on the schema.</a:t>
            </a:r>
          </a:p>
          <a:p>
            <a:pPr>
              <a:spcBef>
                <a:spcPts val="900"/>
              </a:spcBef>
            </a:pPr>
            <a:r>
              <a:rPr lang="en-US" dirty="0"/>
              <a:t>Support queries data by field values. Document databases provide their </a:t>
            </a:r>
            <a:r>
              <a:rPr lang="en-US" b="1" i="1" dirty="0"/>
              <a:t>query languages</a:t>
            </a:r>
            <a:r>
              <a:rPr lang="en-US" dirty="0"/>
              <a:t>.</a:t>
            </a:r>
          </a:p>
        </p:txBody>
      </p:sp>
      <p:sp>
        <p:nvSpPr>
          <p:cNvPr id="4" name="Slide Number Placeholder 3"/>
          <p:cNvSpPr>
            <a:spLocks noGrp="1"/>
          </p:cNvSpPr>
          <p:nvPr>
            <p:ph type="sldNum" sz="quarter" idx="12"/>
          </p:nvPr>
        </p:nvSpPr>
        <p:spPr>
          <a:xfrm>
            <a:off x="8610600" y="80708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5FF9D-47ED-41E2-A7E9-9ADA20F8159E}" type="slidenum">
              <a:rPr lang="en-US" smtClean="0"/>
              <a:pPr/>
              <a:t>16</a:t>
            </a:fld>
            <a:endParaRPr lang="en-US"/>
          </a:p>
        </p:txBody>
      </p:sp>
      <p:pic>
        <p:nvPicPr>
          <p:cNvPr id="6" name="Picture 5">
            <a:extLst>
              <a:ext uri="{FF2B5EF4-FFF2-40B4-BE49-F238E27FC236}">
                <a16:creationId xmlns:a16="http://schemas.microsoft.com/office/drawing/2014/main" id="{228A56D1-0448-F2A1-E7C6-B562ACBA1474}"/>
              </a:ext>
            </a:extLst>
          </p:cNvPr>
          <p:cNvPicPr>
            <a:picLocks noChangeAspect="1"/>
          </p:cNvPicPr>
          <p:nvPr/>
        </p:nvPicPr>
        <p:blipFill>
          <a:blip r:embed="rId3"/>
          <a:stretch>
            <a:fillRect/>
          </a:stretch>
        </p:blipFill>
        <p:spPr>
          <a:xfrm>
            <a:off x="1533525" y="4768201"/>
            <a:ext cx="2038350" cy="762000"/>
          </a:xfrm>
          <a:prstGeom prst="rect">
            <a:avLst/>
          </a:prstGeom>
        </p:spPr>
      </p:pic>
      <p:pic>
        <p:nvPicPr>
          <p:cNvPr id="2050" name="Picture 2" descr="Get Firestore data from a Cloud Function | by A J | Medium">
            <a:extLst>
              <a:ext uri="{FF2B5EF4-FFF2-40B4-BE49-F238E27FC236}">
                <a16:creationId xmlns:a16="http://schemas.microsoft.com/office/drawing/2014/main" id="{1C2932FD-6065-CFAB-38E4-77C034B6B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105" y="4656597"/>
            <a:ext cx="2836503" cy="8736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8E308E-2DAB-338A-F476-84775E998339}"/>
              </a:ext>
            </a:extLst>
          </p:cNvPr>
          <p:cNvSpPr txBox="1"/>
          <p:nvPr/>
        </p:nvSpPr>
        <p:spPr>
          <a:xfrm>
            <a:off x="5107898" y="5445138"/>
            <a:ext cx="928459" cy="369332"/>
          </a:xfrm>
          <a:prstGeom prst="rect">
            <a:avLst/>
          </a:prstGeom>
          <a:noFill/>
        </p:spPr>
        <p:txBody>
          <a:bodyPr wrap="none" rtlCol="0">
            <a:spAutoFit/>
          </a:bodyPr>
          <a:lstStyle/>
          <a:p>
            <a:r>
              <a:rPr lang="en-US" dirty="0">
                <a:solidFill>
                  <a:srgbClr val="000099"/>
                </a:solidFill>
              </a:rPr>
              <a:t>Google</a:t>
            </a:r>
          </a:p>
        </p:txBody>
      </p:sp>
      <p:sp>
        <p:nvSpPr>
          <p:cNvPr id="8" name="Slide Number Placeholder 3">
            <a:extLst>
              <a:ext uri="{FF2B5EF4-FFF2-40B4-BE49-F238E27FC236}">
                <a16:creationId xmlns:a16="http://schemas.microsoft.com/office/drawing/2014/main" id="{EF99D5DE-64F9-982C-3C4C-2C054A1F11B4}"/>
              </a:ext>
            </a:extLst>
          </p:cNvPr>
          <p:cNvSpPr>
            <a:spLocks noGrp="1"/>
          </p:cNvSpPr>
          <p:nvPr>
            <p:ph type="sldNum" sz="quarter" idx="10"/>
          </p:nvPr>
        </p:nvSpPr>
        <p:spPr>
          <a:xfrm>
            <a:off x="8496001" y="4762065"/>
            <a:ext cx="435564" cy="392281"/>
          </a:xfrm>
        </p:spPr>
        <p:txBody>
          <a:bodyPr/>
          <a:lstStyle/>
          <a:p>
            <a:r>
              <a:rPr lang="nl-NL" dirty="0"/>
              <a:t>[</a:t>
            </a:r>
            <a:fld id="{53240C58-373C-43C1-ADD1-3E23A3B96371}" type="slidenum">
              <a:rPr lang="nl-NL" smtClean="0"/>
              <a:pPr/>
              <a:t>16</a:t>
            </a:fld>
            <a:r>
              <a:rPr lang="nl-NL" dirty="0"/>
              <a:t>]</a:t>
            </a:r>
          </a:p>
        </p:txBody>
      </p:sp>
    </p:spTree>
    <p:extLst>
      <p:ext uri="{BB962C8B-B14F-4D97-AF65-F5344CB8AC3E}">
        <p14:creationId xmlns:p14="http://schemas.microsoft.com/office/powerpoint/2010/main" val="7016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362470"/>
          </a:xfrm>
        </p:spPr>
        <p:txBody>
          <a:bodyPr>
            <a:normAutofit fontScale="90000"/>
          </a:bodyPr>
          <a:lstStyle/>
          <a:p>
            <a:r>
              <a:rPr lang="en-US" dirty="0"/>
              <a:t>Example of a Simple Query (MongoDB)</a:t>
            </a:r>
          </a:p>
        </p:txBody>
      </p:sp>
      <p:sp>
        <p:nvSpPr>
          <p:cNvPr id="4" name="Slide Number Placeholder 3"/>
          <p:cNvSpPr>
            <a:spLocks noGrp="1"/>
          </p:cNvSpPr>
          <p:nvPr>
            <p:ph type="sldNum" sz="quarter" idx="12"/>
          </p:nvPr>
        </p:nvSpPr>
        <p:spPr>
          <a:xfrm>
            <a:off x="8610600" y="80708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5FF9D-47ED-41E2-A7E9-9ADA20F8159E}" type="slidenum">
              <a:rPr lang="en-US" smtClean="0"/>
              <a:pPr/>
              <a:t>17</a:t>
            </a:fld>
            <a:endParaRPr lang="en-US"/>
          </a:p>
        </p:txBody>
      </p:sp>
      <p:sp>
        <p:nvSpPr>
          <p:cNvPr id="5" name="Rectangle 4"/>
          <p:cNvSpPr/>
          <p:nvPr/>
        </p:nvSpPr>
        <p:spPr>
          <a:xfrm>
            <a:off x="923781" y="1770802"/>
            <a:ext cx="3585455" cy="3624069"/>
          </a:xfrm>
          <a:prstGeom prst="rect">
            <a:avLst/>
          </a:prstGeom>
          <a:solidFill>
            <a:srgbClr val="FFFFFF"/>
          </a:solidFill>
          <a:ln>
            <a:solidFill>
              <a:schemeClr val="bg1">
                <a:lumMod val="75000"/>
              </a:schemeClr>
            </a:solidFill>
          </a:ln>
          <a:effectLst>
            <a:outerShdw blurRad="50800" dist="38100" dir="2700000" algn="tl" rotWithShape="0">
              <a:prstClr val="black">
                <a:alpha val="40000"/>
              </a:prstClr>
            </a:outerShdw>
          </a:effectLst>
        </p:spPr>
        <p:txBody>
          <a:bodyPr wrap="square">
            <a:spAutoFit/>
          </a:bodyPr>
          <a:lstStyle/>
          <a:p>
            <a:r>
              <a:rPr lang="en-US" sz="1350" dirty="0"/>
              <a:t>{</a:t>
            </a:r>
          </a:p>
          <a:p>
            <a:r>
              <a:rPr lang="en-US" sz="1350" dirty="0"/>
              <a:t>     _id: "a",</a:t>
            </a:r>
          </a:p>
          <a:p>
            <a:r>
              <a:rPr lang="ro-RO" sz="1350" dirty="0"/>
              <a:t>     cust_id: "abc123",</a:t>
            </a:r>
          </a:p>
          <a:p>
            <a:r>
              <a:rPr lang="ro-RO" sz="1350" dirty="0"/>
              <a:t>     status: "A",</a:t>
            </a:r>
          </a:p>
          <a:p>
            <a:r>
              <a:rPr lang="ro-RO" sz="1350" dirty="0"/>
              <a:t>     price: 25,</a:t>
            </a:r>
          </a:p>
          <a:p>
            <a:r>
              <a:rPr lang="en-US" sz="1350" dirty="0"/>
              <a:t>     items: [ { </a:t>
            </a:r>
            <a:r>
              <a:rPr lang="en-US" sz="1350" dirty="0" err="1"/>
              <a:t>sku</a:t>
            </a:r>
            <a:r>
              <a:rPr lang="en-US" sz="1350" dirty="0"/>
              <a:t>: "mmm", </a:t>
            </a:r>
            <a:r>
              <a:rPr lang="en-US" sz="1350" dirty="0" err="1"/>
              <a:t>qty</a:t>
            </a:r>
            <a:r>
              <a:rPr lang="en-US" sz="1350" dirty="0"/>
              <a:t>: 5, price: 3 },</a:t>
            </a:r>
          </a:p>
          <a:p>
            <a:r>
              <a:rPr lang="en-US" sz="1350" dirty="0"/>
              <a:t>              { </a:t>
            </a:r>
            <a:r>
              <a:rPr lang="en-US" sz="1350" dirty="0" err="1"/>
              <a:t>sku</a:t>
            </a:r>
            <a:r>
              <a:rPr lang="en-US" sz="1350" dirty="0"/>
              <a:t>: "</a:t>
            </a:r>
            <a:r>
              <a:rPr lang="en-US" sz="1350" dirty="0" err="1"/>
              <a:t>nnn</a:t>
            </a:r>
            <a:r>
              <a:rPr lang="en-US" sz="1350" dirty="0"/>
              <a:t>", </a:t>
            </a:r>
            <a:r>
              <a:rPr lang="en-US" sz="1350" dirty="0" err="1"/>
              <a:t>qty</a:t>
            </a:r>
            <a:r>
              <a:rPr lang="en-US" sz="1350" dirty="0"/>
              <a:t>: 5, price: 2 } ]</a:t>
            </a:r>
          </a:p>
          <a:p>
            <a:r>
              <a:rPr lang="en-US" sz="1350" dirty="0"/>
              <a:t>}</a:t>
            </a:r>
          </a:p>
          <a:p>
            <a:r>
              <a:rPr lang="en-US" sz="1350" dirty="0"/>
              <a:t>{</a:t>
            </a:r>
          </a:p>
          <a:p>
            <a:r>
              <a:rPr lang="en-US" sz="1350" dirty="0"/>
              <a:t>     _id: "b",</a:t>
            </a:r>
          </a:p>
          <a:p>
            <a:r>
              <a:rPr lang="ro-RO" sz="1350" dirty="0"/>
              <a:t>     cust_id: "abc124",</a:t>
            </a:r>
          </a:p>
          <a:p>
            <a:r>
              <a:rPr lang="ro-RO" sz="1350" dirty="0"/>
              <a:t>     status: "B",</a:t>
            </a:r>
          </a:p>
          <a:p>
            <a:r>
              <a:rPr lang="ro-RO" sz="1350" dirty="0"/>
              <a:t>     price: 12,</a:t>
            </a:r>
          </a:p>
          <a:p>
            <a:r>
              <a:rPr lang="en-US" sz="1350" dirty="0"/>
              <a:t>     items: [ { </a:t>
            </a:r>
            <a:r>
              <a:rPr lang="en-US" sz="1350" dirty="0" err="1"/>
              <a:t>sku</a:t>
            </a:r>
            <a:r>
              <a:rPr lang="en-US" sz="1350" dirty="0"/>
              <a:t>: "</a:t>
            </a:r>
            <a:r>
              <a:rPr lang="en-US" sz="1350" dirty="0" err="1"/>
              <a:t>nnn</a:t>
            </a:r>
            <a:r>
              <a:rPr lang="en-US" sz="1350" dirty="0"/>
              <a:t>", </a:t>
            </a:r>
            <a:r>
              <a:rPr lang="en-US" sz="1350" dirty="0" err="1"/>
              <a:t>qty</a:t>
            </a:r>
            <a:r>
              <a:rPr lang="en-US" sz="1350" dirty="0"/>
              <a:t>: 2, price: 2 },</a:t>
            </a:r>
          </a:p>
          <a:p>
            <a:r>
              <a:rPr lang="en-US" sz="1350" dirty="0"/>
              <a:t>              { </a:t>
            </a:r>
            <a:r>
              <a:rPr lang="en-US" sz="1350" dirty="0" err="1"/>
              <a:t>sku</a:t>
            </a:r>
            <a:r>
              <a:rPr lang="en-US" sz="1350" dirty="0"/>
              <a:t>: "</a:t>
            </a:r>
            <a:r>
              <a:rPr lang="en-US" sz="1350" dirty="0" err="1"/>
              <a:t>ppp</a:t>
            </a:r>
            <a:r>
              <a:rPr lang="en-US" sz="1350" dirty="0"/>
              <a:t>", </a:t>
            </a:r>
            <a:r>
              <a:rPr lang="en-US" sz="1350" dirty="0" err="1"/>
              <a:t>qty</a:t>
            </a:r>
            <a:r>
              <a:rPr lang="en-US" sz="1350" dirty="0"/>
              <a:t>: 2, price: 4 } ]</a:t>
            </a:r>
          </a:p>
          <a:p>
            <a:r>
              <a:rPr lang="en-US" sz="1350" dirty="0"/>
              <a:t>}</a:t>
            </a:r>
            <a:endParaRPr lang="de-DE" sz="1350" dirty="0"/>
          </a:p>
          <a:p>
            <a:endParaRPr lang="de-DE" sz="1350" dirty="0"/>
          </a:p>
        </p:txBody>
      </p:sp>
      <p:sp>
        <p:nvSpPr>
          <p:cNvPr id="6" name="TextBox 5"/>
          <p:cNvSpPr txBox="1"/>
          <p:nvPr/>
        </p:nvSpPr>
        <p:spPr>
          <a:xfrm>
            <a:off x="923781" y="1463130"/>
            <a:ext cx="1729127" cy="300082"/>
          </a:xfrm>
          <a:prstGeom prst="rect">
            <a:avLst/>
          </a:prstGeom>
          <a:noFill/>
        </p:spPr>
        <p:txBody>
          <a:bodyPr wrap="square" rtlCol="0">
            <a:spAutoFit/>
          </a:bodyPr>
          <a:lstStyle/>
          <a:p>
            <a:r>
              <a:rPr lang="en-US" sz="1350" dirty="0">
                <a:solidFill>
                  <a:schemeClr val="tx2"/>
                </a:solidFill>
                <a:latin typeface="Helvetica Light"/>
                <a:cs typeface="Helvetica Light"/>
              </a:rPr>
              <a:t>Collection </a:t>
            </a:r>
            <a:r>
              <a:rPr lang="en-US" sz="1350" dirty="0">
                <a:solidFill>
                  <a:schemeClr val="tx2"/>
                </a:solidFill>
              </a:rPr>
              <a:t>orders</a:t>
            </a:r>
            <a:endParaRPr lang="en-US" sz="1350" dirty="0">
              <a:solidFill>
                <a:schemeClr val="tx2"/>
              </a:solidFill>
              <a:latin typeface="Helvetica Light"/>
              <a:cs typeface="Helvetica Light"/>
            </a:endParaRPr>
          </a:p>
        </p:txBody>
      </p:sp>
      <p:sp>
        <p:nvSpPr>
          <p:cNvPr id="7" name="Rectangle 6"/>
          <p:cNvSpPr/>
          <p:nvPr/>
        </p:nvSpPr>
        <p:spPr>
          <a:xfrm>
            <a:off x="5112306" y="1770801"/>
            <a:ext cx="2698194"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350" dirty="0" err="1"/>
              <a:t>db.orders.find</a:t>
            </a:r>
            <a:r>
              <a:rPr lang="en-US" sz="1350" dirty="0"/>
              <a:t>(</a:t>
            </a:r>
          </a:p>
          <a:p>
            <a:r>
              <a:rPr lang="de-DE" sz="1350" dirty="0"/>
              <a:t>    { </a:t>
            </a:r>
            <a:r>
              <a:rPr lang="de-DE" sz="1350" dirty="0" err="1"/>
              <a:t>status</a:t>
            </a:r>
            <a:r>
              <a:rPr lang="de-DE" sz="1350" dirty="0"/>
              <a:t>: "A" },</a:t>
            </a:r>
          </a:p>
          <a:p>
            <a:r>
              <a:rPr lang="en-US" sz="1350" dirty="0"/>
              <a:t>    { </a:t>
            </a:r>
            <a:r>
              <a:rPr lang="en-US" sz="1350" dirty="0" err="1"/>
              <a:t>cust_id</a:t>
            </a:r>
            <a:r>
              <a:rPr lang="en-US" sz="1350" dirty="0"/>
              <a:t>: 1, price: 1, _id: 0 }</a:t>
            </a:r>
          </a:p>
          <a:p>
            <a:r>
              <a:rPr lang="is-IS" sz="1350" dirty="0"/>
              <a:t>)</a:t>
            </a:r>
            <a:endParaRPr lang="en-US" sz="1350" dirty="0"/>
          </a:p>
        </p:txBody>
      </p:sp>
      <p:sp>
        <p:nvSpPr>
          <p:cNvPr id="8" name="Rectangle 7"/>
          <p:cNvSpPr/>
          <p:nvPr/>
        </p:nvSpPr>
        <p:spPr>
          <a:xfrm>
            <a:off x="5156027" y="4202634"/>
            <a:ext cx="2409605" cy="987450"/>
          </a:xfrm>
          <a:prstGeom prst="rect">
            <a:avLst/>
          </a:prstGeom>
        </p:spPr>
        <p:txBody>
          <a:bodyPr wrap="square">
            <a:spAutoFit/>
          </a:bodyPr>
          <a:lstStyle/>
          <a:p>
            <a:r>
              <a:rPr lang="en-US" sz="1350" dirty="0">
                <a:solidFill>
                  <a:schemeClr val="accent1"/>
                </a:solidFill>
                <a:latin typeface="Chalkboard SE Light"/>
                <a:cs typeface="Chalkboard SE Light"/>
              </a:rPr>
              <a:t>In SQL, this would look like:</a:t>
            </a:r>
          </a:p>
          <a:p>
            <a:pPr>
              <a:spcBef>
                <a:spcPts val="450"/>
              </a:spcBef>
            </a:pPr>
            <a:r>
              <a:rPr lang="en-US" sz="1350" dirty="0"/>
              <a:t>SELECT </a:t>
            </a:r>
            <a:r>
              <a:rPr lang="en-US" sz="1350" dirty="0" err="1"/>
              <a:t>cust_id</a:t>
            </a:r>
            <a:r>
              <a:rPr lang="en-US" sz="1350" dirty="0"/>
              <a:t>, price</a:t>
            </a:r>
          </a:p>
          <a:p>
            <a:r>
              <a:rPr lang="en-US" sz="1350" dirty="0"/>
              <a:t>  FROM orders</a:t>
            </a:r>
          </a:p>
          <a:p>
            <a:r>
              <a:rPr lang="en-US" sz="1350" dirty="0"/>
              <a:t>WHERE status="A"</a:t>
            </a:r>
          </a:p>
        </p:txBody>
      </p:sp>
      <p:sp>
        <p:nvSpPr>
          <p:cNvPr id="10" name="Rectangle 9"/>
          <p:cNvSpPr/>
          <p:nvPr/>
        </p:nvSpPr>
        <p:spPr>
          <a:xfrm>
            <a:off x="5417741" y="3075864"/>
            <a:ext cx="2222500" cy="923330"/>
          </a:xfrm>
          <a:prstGeom prst="rect">
            <a:avLst/>
          </a:prstGeom>
          <a:solidFill>
            <a:schemeClr val="bg2"/>
          </a:solidFill>
          <a:ln>
            <a:solidFill>
              <a:schemeClr val="tx1"/>
            </a:solidFill>
          </a:ln>
        </p:spPr>
        <p:txBody>
          <a:bodyPr wrap="square">
            <a:spAutoFit/>
          </a:bodyPr>
          <a:lstStyle/>
          <a:p>
            <a:r>
              <a:rPr lang="en-US" sz="1350" dirty="0"/>
              <a:t>{</a:t>
            </a:r>
          </a:p>
          <a:p>
            <a:r>
              <a:rPr lang="ro-RO" sz="1350" dirty="0"/>
              <a:t>     cust_id: "abc123",</a:t>
            </a:r>
          </a:p>
          <a:p>
            <a:r>
              <a:rPr lang="ro-RO" sz="1350" dirty="0"/>
              <a:t>     price: 25</a:t>
            </a:r>
          </a:p>
          <a:p>
            <a:r>
              <a:rPr lang="en-US" sz="1350" dirty="0"/>
              <a:t>}</a:t>
            </a:r>
          </a:p>
        </p:txBody>
      </p:sp>
      <p:sp>
        <p:nvSpPr>
          <p:cNvPr id="11" name="Right Arrow 10"/>
          <p:cNvSpPr/>
          <p:nvPr/>
        </p:nvSpPr>
        <p:spPr>
          <a:xfrm>
            <a:off x="5065316" y="3324760"/>
            <a:ext cx="279400" cy="241301"/>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endParaRPr lang="en-US" sz="1500" dirty="0">
              <a:latin typeface="Helvetica Light"/>
              <a:cs typeface="Helvetica Light"/>
            </a:endParaRPr>
          </a:p>
        </p:txBody>
      </p:sp>
      <p:sp>
        <p:nvSpPr>
          <p:cNvPr id="12" name="Rounded Rectangle 11"/>
          <p:cNvSpPr/>
          <p:nvPr/>
        </p:nvSpPr>
        <p:spPr>
          <a:xfrm>
            <a:off x="5316697" y="2043316"/>
            <a:ext cx="1193800" cy="179002"/>
          </a:xfrm>
          <a:prstGeom prst="roundRect">
            <a:avLst/>
          </a:prstGeom>
          <a:noFill/>
          <a:ln w="12700" cmpd="sng">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endParaRPr lang="en-US" sz="1500" dirty="0">
              <a:latin typeface="Helvetica Light"/>
              <a:cs typeface="Helvetica Light"/>
            </a:endParaRPr>
          </a:p>
        </p:txBody>
      </p:sp>
      <p:cxnSp>
        <p:nvCxnSpPr>
          <p:cNvPr id="13" name="Straight Arrow Connector 12"/>
          <p:cNvCxnSpPr>
            <a:stCxn id="12" idx="3"/>
            <a:endCxn id="14" idx="1"/>
          </p:cNvCxnSpPr>
          <p:nvPr/>
        </p:nvCxnSpPr>
        <p:spPr>
          <a:xfrm>
            <a:off x="6510497" y="2132817"/>
            <a:ext cx="1055134" cy="115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65632" y="1994316"/>
            <a:ext cx="932307" cy="300082"/>
          </a:xfrm>
          <a:prstGeom prst="rect">
            <a:avLst/>
          </a:prstGeom>
          <a:noFill/>
        </p:spPr>
        <p:txBody>
          <a:bodyPr wrap="none" rtlCol="0">
            <a:spAutoFit/>
          </a:bodyPr>
          <a:lstStyle/>
          <a:p>
            <a:r>
              <a:rPr lang="en-US" sz="1350" i="1" dirty="0">
                <a:solidFill>
                  <a:srgbClr val="0000FF"/>
                </a:solidFill>
                <a:latin typeface="Chalkboard SE Light"/>
                <a:cs typeface="Chalkboard SE Light"/>
              </a:rPr>
              <a:t>selection </a:t>
            </a:r>
          </a:p>
        </p:txBody>
      </p:sp>
      <p:sp>
        <p:nvSpPr>
          <p:cNvPr id="15" name="Rounded Rectangle 14"/>
          <p:cNvSpPr/>
          <p:nvPr/>
        </p:nvSpPr>
        <p:spPr>
          <a:xfrm>
            <a:off x="5316697" y="2247718"/>
            <a:ext cx="2248934" cy="182948"/>
          </a:xfrm>
          <a:prstGeom prst="roundRect">
            <a:avLst/>
          </a:prstGeom>
          <a:noFill/>
          <a:ln w="12700" cmpd="sng">
            <a:solidFill>
              <a:srgbClr val="0000FF"/>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endParaRPr lang="en-US" sz="1500" dirty="0">
              <a:latin typeface="Helvetica Light"/>
              <a:cs typeface="Helvetica Light"/>
            </a:endParaRPr>
          </a:p>
        </p:txBody>
      </p:sp>
      <p:cxnSp>
        <p:nvCxnSpPr>
          <p:cNvPr id="16" name="Straight Arrow Connector 15"/>
          <p:cNvCxnSpPr>
            <a:cxnSpLocks/>
            <a:stCxn id="15" idx="2"/>
            <a:endCxn id="17" idx="1"/>
          </p:cNvCxnSpPr>
          <p:nvPr/>
        </p:nvCxnSpPr>
        <p:spPr>
          <a:xfrm>
            <a:off x="6441165" y="2430666"/>
            <a:ext cx="277873" cy="39042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19038" y="2671047"/>
            <a:ext cx="961995" cy="300082"/>
          </a:xfrm>
          <a:prstGeom prst="rect">
            <a:avLst/>
          </a:prstGeom>
          <a:noFill/>
        </p:spPr>
        <p:txBody>
          <a:bodyPr wrap="none" rtlCol="0">
            <a:spAutoFit/>
          </a:bodyPr>
          <a:lstStyle/>
          <a:p>
            <a:r>
              <a:rPr lang="en-US" sz="1350" i="1" dirty="0">
                <a:solidFill>
                  <a:srgbClr val="0000FF"/>
                </a:solidFill>
                <a:latin typeface="Chalkboard SE Light"/>
                <a:cs typeface="Chalkboard SE Light"/>
              </a:rPr>
              <a:t>projection</a:t>
            </a:r>
          </a:p>
        </p:txBody>
      </p:sp>
      <p:sp>
        <p:nvSpPr>
          <p:cNvPr id="3" name="Slide Number Placeholder 3">
            <a:extLst>
              <a:ext uri="{FF2B5EF4-FFF2-40B4-BE49-F238E27FC236}">
                <a16:creationId xmlns:a16="http://schemas.microsoft.com/office/drawing/2014/main" id="{8B55044A-F7C3-1BEE-8C3F-9B2D9AD3089C}"/>
              </a:ext>
            </a:extLst>
          </p:cNvPr>
          <p:cNvSpPr>
            <a:spLocks noGrp="1"/>
          </p:cNvSpPr>
          <p:nvPr>
            <p:ph type="sldNum" sz="quarter" idx="10"/>
          </p:nvPr>
        </p:nvSpPr>
        <p:spPr>
          <a:xfrm>
            <a:off x="8496001" y="4762065"/>
            <a:ext cx="435564" cy="392281"/>
          </a:xfrm>
        </p:spPr>
        <p:txBody>
          <a:bodyPr/>
          <a:lstStyle/>
          <a:p>
            <a:r>
              <a:rPr lang="nl-NL" dirty="0"/>
              <a:t>[</a:t>
            </a:r>
            <a:fld id="{53240C58-373C-43C1-ADD1-3E23A3B96371}" type="slidenum">
              <a:rPr lang="nl-NL" smtClean="0"/>
              <a:pPr/>
              <a:t>17</a:t>
            </a:fld>
            <a:r>
              <a:rPr lang="nl-NL" dirty="0"/>
              <a:t>]</a:t>
            </a:r>
          </a:p>
        </p:txBody>
      </p:sp>
    </p:spTree>
    <p:extLst>
      <p:ext uri="{BB962C8B-B14F-4D97-AF65-F5344CB8AC3E}">
        <p14:creationId xmlns:p14="http://schemas.microsoft.com/office/powerpoint/2010/main" val="226000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animBg="1"/>
      <p:bldP spid="12" grpId="0" animBg="1"/>
      <p:bldP spid="14" grpId="0"/>
      <p:bldP spid="15"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A042-5D7D-F39E-13DB-34FA9394AB74}"/>
              </a:ext>
            </a:extLst>
          </p:cNvPr>
          <p:cNvSpPr>
            <a:spLocks noGrp="1"/>
          </p:cNvSpPr>
          <p:nvPr>
            <p:ph type="title"/>
          </p:nvPr>
        </p:nvSpPr>
        <p:spPr/>
        <p:txBody>
          <a:bodyPr/>
          <a:lstStyle/>
          <a:p>
            <a:r>
              <a:rPr lang="en-US" dirty="0"/>
              <a:t>Graph Databases</a:t>
            </a:r>
          </a:p>
        </p:txBody>
      </p:sp>
      <p:sp>
        <p:nvSpPr>
          <p:cNvPr id="3" name="Content Placeholder 2">
            <a:extLst>
              <a:ext uri="{FF2B5EF4-FFF2-40B4-BE49-F238E27FC236}">
                <a16:creationId xmlns:a16="http://schemas.microsoft.com/office/drawing/2014/main" id="{C482A52E-CA57-30E2-340C-5C1BB25EDF07}"/>
              </a:ext>
            </a:extLst>
          </p:cNvPr>
          <p:cNvSpPr>
            <a:spLocks noGrp="1"/>
          </p:cNvSpPr>
          <p:nvPr>
            <p:ph idx="1"/>
          </p:nvPr>
        </p:nvSpPr>
        <p:spPr>
          <a:xfrm>
            <a:off x="563880" y="1641022"/>
            <a:ext cx="7848000" cy="3159238"/>
          </a:xfrm>
        </p:spPr>
        <p:txBody>
          <a:bodyPr/>
          <a:lstStyle/>
          <a:p>
            <a:r>
              <a:rPr lang="en-US" dirty="0"/>
              <a:t>Store entities and relationships between the entities as a </a:t>
            </a:r>
            <a:r>
              <a:rPr lang="en-US" b="1" dirty="0"/>
              <a:t>graph</a:t>
            </a:r>
            <a:r>
              <a:rPr lang="en-US" dirty="0"/>
              <a:t>.</a:t>
            </a:r>
          </a:p>
          <a:p>
            <a:pPr lvl="1"/>
            <a:r>
              <a:rPr lang="en-US" dirty="0"/>
              <a:t>Everything is stored as an </a:t>
            </a:r>
            <a:r>
              <a:rPr lang="en-US" b="1" dirty="0"/>
              <a:t>edge</a:t>
            </a:r>
            <a:r>
              <a:rPr lang="en-US" dirty="0"/>
              <a:t>, a </a:t>
            </a:r>
            <a:r>
              <a:rPr lang="en-US" b="1" dirty="0"/>
              <a:t>node</a:t>
            </a:r>
            <a:r>
              <a:rPr lang="en-US" dirty="0"/>
              <a:t>, or an </a:t>
            </a:r>
            <a:r>
              <a:rPr lang="en-US" b="1" dirty="0"/>
              <a:t>attribute</a:t>
            </a:r>
            <a:r>
              <a:rPr lang="en-US" dirty="0"/>
              <a:t>.</a:t>
            </a:r>
          </a:p>
        </p:txBody>
      </p:sp>
      <p:sp>
        <p:nvSpPr>
          <p:cNvPr id="4" name="Slide Number Placeholder 3">
            <a:extLst>
              <a:ext uri="{FF2B5EF4-FFF2-40B4-BE49-F238E27FC236}">
                <a16:creationId xmlns:a16="http://schemas.microsoft.com/office/drawing/2014/main" id="{CA8F328A-CABE-58F2-350A-9C17CE43DC64}"/>
              </a:ext>
            </a:extLst>
          </p:cNvPr>
          <p:cNvSpPr>
            <a:spLocks noGrp="1"/>
          </p:cNvSpPr>
          <p:nvPr>
            <p:ph type="sldNum" sz="quarter" idx="10"/>
          </p:nvPr>
        </p:nvSpPr>
        <p:spPr/>
        <p:txBody>
          <a:bodyPr/>
          <a:lstStyle/>
          <a:p>
            <a:r>
              <a:rPr lang="nl-NL" dirty="0"/>
              <a:t>[</a:t>
            </a:r>
            <a:fld id="{53240C58-373C-43C1-ADD1-3E23A3B96371}" type="slidenum">
              <a:rPr lang="nl-NL" smtClean="0"/>
              <a:pPr/>
              <a:t>18</a:t>
            </a:fld>
            <a:r>
              <a:rPr lang="nl-NL" dirty="0"/>
              <a:t>]</a:t>
            </a:r>
          </a:p>
        </p:txBody>
      </p:sp>
      <p:pic>
        <p:nvPicPr>
          <p:cNvPr id="6" name="Picture 5">
            <a:extLst>
              <a:ext uri="{FF2B5EF4-FFF2-40B4-BE49-F238E27FC236}">
                <a16:creationId xmlns:a16="http://schemas.microsoft.com/office/drawing/2014/main" id="{2D7DF9D2-741C-F4EC-36E3-AEFDE75A18D3}"/>
              </a:ext>
            </a:extLst>
          </p:cNvPr>
          <p:cNvPicPr>
            <a:picLocks noChangeAspect="1"/>
          </p:cNvPicPr>
          <p:nvPr/>
        </p:nvPicPr>
        <p:blipFill>
          <a:blip r:embed="rId3"/>
          <a:stretch>
            <a:fillRect/>
          </a:stretch>
        </p:blipFill>
        <p:spPr>
          <a:xfrm>
            <a:off x="124778" y="2293635"/>
            <a:ext cx="4212961" cy="2852017"/>
          </a:xfrm>
          <a:prstGeom prst="rect">
            <a:avLst/>
          </a:prstGeom>
        </p:spPr>
      </p:pic>
      <p:sp>
        <p:nvSpPr>
          <p:cNvPr id="7" name="TextBox 6">
            <a:extLst>
              <a:ext uri="{FF2B5EF4-FFF2-40B4-BE49-F238E27FC236}">
                <a16:creationId xmlns:a16="http://schemas.microsoft.com/office/drawing/2014/main" id="{E1C2C5FE-5A01-80F7-45CA-04BDC2DB9E61}"/>
              </a:ext>
            </a:extLst>
          </p:cNvPr>
          <p:cNvSpPr txBox="1"/>
          <p:nvPr/>
        </p:nvSpPr>
        <p:spPr>
          <a:xfrm>
            <a:off x="4732699" y="2376177"/>
            <a:ext cx="384742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organization of the graph allows the data to be stored once and then interpreted differently based on </a:t>
            </a:r>
            <a:r>
              <a:rPr lang="en-US" sz="1600" b="1" dirty="0"/>
              <a:t>relationships</a:t>
            </a:r>
            <a:r>
              <a:rPr lang="en-US" sz="1600" dirty="0"/>
              <a:t>.</a:t>
            </a:r>
          </a:p>
          <a:p>
            <a:pPr marL="285750" indent="-285750">
              <a:buFont typeface="Arial" panose="020B0604020202020204" pitchFamily="34" charset="0"/>
              <a:buChar char="•"/>
            </a:pPr>
            <a:r>
              <a:rPr lang="en-US" sz="1600" dirty="0"/>
              <a:t>A query on the graph is also known as </a:t>
            </a:r>
            <a:r>
              <a:rPr lang="en-US" sz="1600" b="1" dirty="0"/>
              <a:t>traversing</a:t>
            </a:r>
            <a:r>
              <a:rPr lang="en-US" sz="1600" dirty="0"/>
              <a:t> the graph.</a:t>
            </a:r>
          </a:p>
        </p:txBody>
      </p:sp>
      <p:sp>
        <p:nvSpPr>
          <p:cNvPr id="9" name="TextBox 8">
            <a:extLst>
              <a:ext uri="{FF2B5EF4-FFF2-40B4-BE49-F238E27FC236}">
                <a16:creationId xmlns:a16="http://schemas.microsoft.com/office/drawing/2014/main" id="{782DBF1B-A483-1EDC-6BE5-6A109CC137D7}"/>
              </a:ext>
            </a:extLst>
          </p:cNvPr>
          <p:cNvSpPr txBox="1"/>
          <p:nvPr/>
        </p:nvSpPr>
        <p:spPr>
          <a:xfrm>
            <a:off x="1082040" y="5693160"/>
            <a:ext cx="4572000" cy="169277"/>
          </a:xfrm>
          <a:prstGeom prst="rect">
            <a:avLst/>
          </a:prstGeom>
          <a:noFill/>
        </p:spPr>
        <p:txBody>
          <a:bodyPr wrap="square">
            <a:spAutoFit/>
          </a:bodyPr>
          <a:lstStyle/>
          <a:p>
            <a:r>
              <a:rPr lang="en-US" sz="500" dirty="0" err="1">
                <a:solidFill>
                  <a:srgbClr val="222222"/>
                </a:solidFill>
                <a:latin typeface="Arial" panose="020B0604020202020204" pitchFamily="34" charset="0"/>
              </a:rPr>
              <a:t>Sadalage</a:t>
            </a:r>
            <a:r>
              <a:rPr lang="en-US" sz="500" dirty="0">
                <a:solidFill>
                  <a:srgbClr val="222222"/>
                </a:solidFill>
                <a:latin typeface="Arial" panose="020B0604020202020204" pitchFamily="34" charset="0"/>
              </a:rPr>
              <a:t>, Pramod J., and Martin Fowler. </a:t>
            </a:r>
            <a:r>
              <a:rPr lang="en-US" sz="500" i="1" dirty="0">
                <a:solidFill>
                  <a:srgbClr val="222222"/>
                </a:solidFill>
                <a:latin typeface="Arial" panose="020B0604020202020204" pitchFamily="34" charset="0"/>
              </a:rPr>
              <a:t>NoSQL distilled: a brief guide to the emerging world of polyglot persistence</a:t>
            </a:r>
            <a:r>
              <a:rPr lang="en-US" sz="500" dirty="0">
                <a:solidFill>
                  <a:srgbClr val="222222"/>
                </a:solidFill>
                <a:latin typeface="Arial" panose="020B0604020202020204" pitchFamily="34" charset="0"/>
              </a:rPr>
              <a:t>. Pearson Education, 2013.</a:t>
            </a:r>
            <a:endParaRPr lang="en-US" sz="500" dirty="0"/>
          </a:p>
        </p:txBody>
      </p:sp>
      <p:sp>
        <p:nvSpPr>
          <p:cNvPr id="11" name="TextBox 10">
            <a:extLst>
              <a:ext uri="{FF2B5EF4-FFF2-40B4-BE49-F238E27FC236}">
                <a16:creationId xmlns:a16="http://schemas.microsoft.com/office/drawing/2014/main" id="{3C68A5CF-1E2B-3F40-5A4E-337A78D36FD8}"/>
              </a:ext>
            </a:extLst>
          </p:cNvPr>
          <p:cNvSpPr txBox="1"/>
          <p:nvPr/>
        </p:nvSpPr>
        <p:spPr>
          <a:xfrm>
            <a:off x="4487880" y="4035453"/>
            <a:ext cx="4572000" cy="523220"/>
          </a:xfrm>
          <a:prstGeom prst="rect">
            <a:avLst/>
          </a:prstGeom>
          <a:noFill/>
        </p:spPr>
        <p:txBody>
          <a:bodyPr wrap="square">
            <a:spAutoFit/>
          </a:bodyPr>
          <a:lstStyle/>
          <a:p>
            <a:r>
              <a:rPr lang="en-US" sz="1400" dirty="0">
                <a:solidFill>
                  <a:srgbClr val="000099"/>
                </a:solidFill>
              </a:rPr>
              <a:t>MATCH (:Person {name: 'Carol'})-[:</a:t>
            </a:r>
            <a:r>
              <a:rPr lang="en-US" sz="1400" b="1" dirty="0">
                <a:solidFill>
                  <a:srgbClr val="000099"/>
                </a:solidFill>
              </a:rPr>
              <a:t>friend</a:t>
            </a:r>
            <a:r>
              <a:rPr lang="en-US" sz="1400" dirty="0">
                <a:solidFill>
                  <a:srgbClr val="000099"/>
                </a:solidFill>
              </a:rPr>
              <a:t>]-&gt;(</a:t>
            </a:r>
            <a:r>
              <a:rPr lang="en-US" sz="1400" dirty="0" err="1">
                <a:solidFill>
                  <a:srgbClr val="000099"/>
                </a:solidFill>
              </a:rPr>
              <a:t>p:Person</a:t>
            </a:r>
            <a:r>
              <a:rPr lang="en-US" sz="1400" dirty="0">
                <a:solidFill>
                  <a:srgbClr val="000099"/>
                </a:solidFill>
              </a:rPr>
              <a:t>)</a:t>
            </a:r>
          </a:p>
          <a:p>
            <a:r>
              <a:rPr lang="en-US" sz="1400" dirty="0">
                <a:solidFill>
                  <a:srgbClr val="000099"/>
                </a:solidFill>
              </a:rPr>
              <a:t>RETURN p.name</a:t>
            </a:r>
          </a:p>
        </p:txBody>
      </p:sp>
      <p:sp>
        <p:nvSpPr>
          <p:cNvPr id="13" name="TextBox 12">
            <a:extLst>
              <a:ext uri="{FF2B5EF4-FFF2-40B4-BE49-F238E27FC236}">
                <a16:creationId xmlns:a16="http://schemas.microsoft.com/office/drawing/2014/main" id="{9139C49D-4288-521C-B935-451AB17C0552}"/>
              </a:ext>
            </a:extLst>
          </p:cNvPr>
          <p:cNvSpPr txBox="1"/>
          <p:nvPr/>
        </p:nvSpPr>
        <p:spPr>
          <a:xfrm>
            <a:off x="4926818" y="4518615"/>
            <a:ext cx="3459180" cy="307777"/>
          </a:xfrm>
          <a:prstGeom prst="rect">
            <a:avLst/>
          </a:prstGeom>
          <a:noFill/>
        </p:spPr>
        <p:txBody>
          <a:bodyPr wrap="square">
            <a:spAutoFit/>
          </a:bodyPr>
          <a:lstStyle/>
          <a:p>
            <a:r>
              <a:rPr lang="en-US" sz="1400" dirty="0">
                <a:solidFill>
                  <a:srgbClr val="000099"/>
                </a:solidFill>
              </a:rPr>
              <a:t>Find the name of Carol's friend</a:t>
            </a:r>
          </a:p>
        </p:txBody>
      </p:sp>
      <p:pic>
        <p:nvPicPr>
          <p:cNvPr id="15" name="Picture 14">
            <a:extLst>
              <a:ext uri="{FF2B5EF4-FFF2-40B4-BE49-F238E27FC236}">
                <a16:creationId xmlns:a16="http://schemas.microsoft.com/office/drawing/2014/main" id="{08855F3F-4790-95EC-01F2-8A85A9B31D94}"/>
              </a:ext>
            </a:extLst>
          </p:cNvPr>
          <p:cNvPicPr>
            <a:picLocks noChangeAspect="1"/>
          </p:cNvPicPr>
          <p:nvPr/>
        </p:nvPicPr>
        <p:blipFill>
          <a:blip r:embed="rId4"/>
          <a:stretch>
            <a:fillRect/>
          </a:stretch>
        </p:blipFill>
        <p:spPr>
          <a:xfrm>
            <a:off x="4806264" y="5007660"/>
            <a:ext cx="1354216" cy="523220"/>
          </a:xfrm>
          <a:prstGeom prst="rect">
            <a:avLst/>
          </a:prstGeom>
        </p:spPr>
      </p:pic>
      <p:pic>
        <p:nvPicPr>
          <p:cNvPr id="17" name="Picture 16">
            <a:extLst>
              <a:ext uri="{FF2B5EF4-FFF2-40B4-BE49-F238E27FC236}">
                <a16:creationId xmlns:a16="http://schemas.microsoft.com/office/drawing/2014/main" id="{E5369A10-9F99-B267-D563-2C5380530D42}"/>
              </a:ext>
            </a:extLst>
          </p:cNvPr>
          <p:cNvPicPr>
            <a:picLocks noChangeAspect="1"/>
          </p:cNvPicPr>
          <p:nvPr/>
        </p:nvPicPr>
        <p:blipFill>
          <a:blip r:embed="rId5"/>
          <a:stretch>
            <a:fillRect/>
          </a:stretch>
        </p:blipFill>
        <p:spPr>
          <a:xfrm>
            <a:off x="6283532" y="5003125"/>
            <a:ext cx="1092517" cy="532290"/>
          </a:xfrm>
          <a:prstGeom prst="rect">
            <a:avLst/>
          </a:prstGeom>
        </p:spPr>
      </p:pic>
    </p:spTree>
    <p:extLst>
      <p:ext uri="{BB962C8B-B14F-4D97-AF65-F5344CB8AC3E}">
        <p14:creationId xmlns:p14="http://schemas.microsoft.com/office/powerpoint/2010/main" val="212701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7A92-49D0-321C-C6AB-A8F5D7A27D9A}"/>
              </a:ext>
            </a:extLst>
          </p:cNvPr>
          <p:cNvSpPr>
            <a:spLocks noGrp="1"/>
          </p:cNvSpPr>
          <p:nvPr>
            <p:ph type="title"/>
          </p:nvPr>
        </p:nvSpPr>
        <p:spPr>
          <a:xfrm>
            <a:off x="628650" y="0"/>
            <a:ext cx="7886700" cy="1325563"/>
          </a:xfrm>
        </p:spPr>
        <p:txBody>
          <a:bodyPr/>
          <a:lstStyle/>
          <a:p>
            <a:r>
              <a:rPr lang="en-US" dirty="0"/>
              <a:t>Column Store (Columnar Databases)</a:t>
            </a:r>
          </a:p>
        </p:txBody>
      </p:sp>
      <p:sp>
        <p:nvSpPr>
          <p:cNvPr id="3" name="Content Placeholder 2">
            <a:extLst>
              <a:ext uri="{FF2B5EF4-FFF2-40B4-BE49-F238E27FC236}">
                <a16:creationId xmlns:a16="http://schemas.microsoft.com/office/drawing/2014/main" id="{CD0F06DD-C28E-7983-CA5A-FCD49B888C2E}"/>
              </a:ext>
            </a:extLst>
          </p:cNvPr>
          <p:cNvSpPr>
            <a:spLocks noGrp="1"/>
          </p:cNvSpPr>
          <p:nvPr>
            <p:ph idx="1"/>
          </p:nvPr>
        </p:nvSpPr>
        <p:spPr>
          <a:xfrm>
            <a:off x="648000" y="1849098"/>
            <a:ext cx="3694475" cy="3159238"/>
          </a:xfrm>
        </p:spPr>
        <p:txBody>
          <a:bodyPr/>
          <a:lstStyle/>
          <a:p>
            <a:r>
              <a:rPr lang="en-US" dirty="0"/>
              <a:t>Stores data in </a:t>
            </a:r>
            <a:r>
              <a:rPr lang="en-US" b="1" i="1" dirty="0"/>
              <a:t>columns</a:t>
            </a:r>
            <a:r>
              <a:rPr lang="en-US" dirty="0"/>
              <a:t> rather than the rows used by traditional databases.</a:t>
            </a:r>
          </a:p>
          <a:p>
            <a:r>
              <a:rPr lang="en-US" dirty="0"/>
              <a:t>These databases perform particularly well with aggregation queries (such as SUM, COUNT, AVG, etc.).</a:t>
            </a:r>
          </a:p>
        </p:txBody>
      </p:sp>
      <p:sp>
        <p:nvSpPr>
          <p:cNvPr id="4" name="Slide Number Placeholder 3">
            <a:extLst>
              <a:ext uri="{FF2B5EF4-FFF2-40B4-BE49-F238E27FC236}">
                <a16:creationId xmlns:a16="http://schemas.microsoft.com/office/drawing/2014/main" id="{469040A5-124F-ADFB-FE05-E7D13F4C71C2}"/>
              </a:ext>
            </a:extLst>
          </p:cNvPr>
          <p:cNvSpPr>
            <a:spLocks noGrp="1"/>
          </p:cNvSpPr>
          <p:nvPr>
            <p:ph type="sldNum" sz="quarter" idx="10"/>
          </p:nvPr>
        </p:nvSpPr>
        <p:spPr/>
        <p:txBody>
          <a:bodyPr/>
          <a:lstStyle/>
          <a:p>
            <a:r>
              <a:rPr lang="nl-NL"/>
              <a:t>[</a:t>
            </a:r>
            <a:fld id="{53240C58-373C-43C1-ADD1-3E23A3B96371}" type="slidenum">
              <a:rPr lang="nl-NL" smtClean="0"/>
              <a:pPr/>
              <a:t>19</a:t>
            </a:fld>
            <a:r>
              <a:rPr lang="nl-NL"/>
              <a:t>]</a:t>
            </a:r>
            <a:endParaRPr lang="nl-NL" dirty="0"/>
          </a:p>
        </p:txBody>
      </p:sp>
      <p:pic>
        <p:nvPicPr>
          <p:cNvPr id="4098" name="Picture 2">
            <a:extLst>
              <a:ext uri="{FF2B5EF4-FFF2-40B4-BE49-F238E27FC236}">
                <a16:creationId xmlns:a16="http://schemas.microsoft.com/office/drawing/2014/main" id="{DBF49968-4B33-05B9-4F34-4B14C91D8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347" y="1027305"/>
            <a:ext cx="3923346" cy="41270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68FF62-3709-7DC4-DA23-9151EE23AF9C}"/>
              </a:ext>
            </a:extLst>
          </p:cNvPr>
          <p:cNvSpPr txBox="1"/>
          <p:nvPr/>
        </p:nvSpPr>
        <p:spPr>
          <a:xfrm>
            <a:off x="2065020" y="5483566"/>
            <a:ext cx="4572000" cy="169277"/>
          </a:xfrm>
          <a:prstGeom prst="rect">
            <a:avLst/>
          </a:prstGeom>
          <a:noFill/>
        </p:spPr>
        <p:txBody>
          <a:bodyPr wrap="square">
            <a:spAutoFit/>
          </a:bodyPr>
          <a:lstStyle/>
          <a:p>
            <a:r>
              <a:rPr lang="en-US" sz="500" dirty="0"/>
              <a:t>https://help.sap.com/docs/SAP_HANA_PLATFORM/6b94445c94ae495c83a19646e7c3fd56/bd2e9b88bb571014b5b7a628fca2a132.html</a:t>
            </a:r>
          </a:p>
        </p:txBody>
      </p:sp>
      <p:pic>
        <p:nvPicPr>
          <p:cNvPr id="3074" name="Picture 2" descr="Apache Cassandra - NoSQL Database">
            <a:extLst>
              <a:ext uri="{FF2B5EF4-FFF2-40B4-BE49-F238E27FC236}">
                <a16:creationId xmlns:a16="http://schemas.microsoft.com/office/drawing/2014/main" id="{CDFC25FC-4BDB-662E-3682-73E7B43D8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04" y="3956250"/>
            <a:ext cx="2446973" cy="699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540F17-0A69-24BD-250B-BFB738020310}"/>
              </a:ext>
            </a:extLst>
          </p:cNvPr>
          <p:cNvPicPr>
            <a:picLocks noChangeAspect="1"/>
          </p:cNvPicPr>
          <p:nvPr/>
        </p:nvPicPr>
        <p:blipFill>
          <a:blip r:embed="rId5"/>
          <a:stretch>
            <a:fillRect/>
          </a:stretch>
        </p:blipFill>
        <p:spPr>
          <a:xfrm>
            <a:off x="2747315" y="4305817"/>
            <a:ext cx="1434521" cy="699135"/>
          </a:xfrm>
          <a:prstGeom prst="rect">
            <a:avLst/>
          </a:prstGeom>
        </p:spPr>
      </p:pic>
    </p:spTree>
    <p:extLst>
      <p:ext uri="{BB962C8B-B14F-4D97-AF65-F5344CB8AC3E}">
        <p14:creationId xmlns:p14="http://schemas.microsoft.com/office/powerpoint/2010/main" val="47779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64EC-23F1-554C-5E0E-554A7F9E27E1}"/>
              </a:ext>
            </a:extLst>
          </p:cNvPr>
          <p:cNvSpPr>
            <a:spLocks noGrp="1"/>
          </p:cNvSpPr>
          <p:nvPr>
            <p:ph type="ctrTitle"/>
          </p:nvPr>
        </p:nvSpPr>
        <p:spPr/>
        <p:txBody>
          <a:bodyPr/>
          <a:lstStyle/>
          <a:p>
            <a:endParaRPr lang="en-IT"/>
          </a:p>
        </p:txBody>
      </p:sp>
      <p:sp>
        <p:nvSpPr>
          <p:cNvPr id="3" name="Subtitle 2">
            <a:extLst>
              <a:ext uri="{FF2B5EF4-FFF2-40B4-BE49-F238E27FC236}">
                <a16:creationId xmlns:a16="http://schemas.microsoft.com/office/drawing/2014/main" id="{993B3E57-F446-F611-EED1-E412299128B3}"/>
              </a:ext>
            </a:extLst>
          </p:cNvPr>
          <p:cNvSpPr>
            <a:spLocks noGrp="1"/>
          </p:cNvSpPr>
          <p:nvPr>
            <p:ph type="subTitle" idx="1"/>
          </p:nvPr>
        </p:nvSpPr>
        <p:spPr/>
        <p:txBody>
          <a:bodyPr/>
          <a:lstStyle/>
          <a:p>
            <a:endParaRPr lang="en-IT"/>
          </a:p>
        </p:txBody>
      </p:sp>
      <p:pic>
        <p:nvPicPr>
          <p:cNvPr id="5" name="Picture 4" descr="A screen shot of a chart&#10;&#10;Description automatically generated">
            <a:extLst>
              <a:ext uri="{FF2B5EF4-FFF2-40B4-BE49-F238E27FC236}">
                <a16:creationId xmlns:a16="http://schemas.microsoft.com/office/drawing/2014/main" id="{23EC8580-2781-696D-EA6F-33D5577AA1CC}"/>
              </a:ext>
            </a:extLst>
          </p:cNvPr>
          <p:cNvPicPr>
            <a:picLocks noChangeAspect="1"/>
          </p:cNvPicPr>
          <p:nvPr/>
        </p:nvPicPr>
        <p:blipFill>
          <a:blip r:embed="rId2"/>
          <a:stretch>
            <a:fillRect/>
          </a:stretch>
        </p:blipFill>
        <p:spPr>
          <a:xfrm>
            <a:off x="90151" y="1810145"/>
            <a:ext cx="9011265" cy="2135617"/>
          </a:xfrm>
          <a:prstGeom prst="rect">
            <a:avLst/>
          </a:prstGeom>
        </p:spPr>
      </p:pic>
    </p:spTree>
    <p:extLst>
      <p:ext uri="{BB962C8B-B14F-4D97-AF65-F5344CB8AC3E}">
        <p14:creationId xmlns:p14="http://schemas.microsoft.com/office/powerpoint/2010/main" val="36192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CFF0-4229-B7C5-3BD4-DED52373460F}"/>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562A5F88-D61B-0808-F804-090EACDCC5CE}"/>
              </a:ext>
            </a:extLst>
          </p:cNvPr>
          <p:cNvSpPr>
            <a:spLocks noGrp="1"/>
          </p:cNvSpPr>
          <p:nvPr>
            <p:ph idx="1"/>
          </p:nvPr>
        </p:nvSpPr>
        <p:spPr>
          <a:xfrm>
            <a:off x="648000" y="1710690"/>
            <a:ext cx="7848000" cy="3297646"/>
          </a:xfrm>
        </p:spPr>
        <p:txBody>
          <a:bodyPr>
            <a:normAutofit fontScale="92500" lnSpcReduction="20000"/>
          </a:bodyPr>
          <a:lstStyle/>
          <a:p>
            <a:r>
              <a:rPr lang="en-US" dirty="0"/>
              <a:t>Consider the following typical data sources a healthcare information system (HIS) uses. Assign the most suited database (including relational databases) for each data source.</a:t>
            </a:r>
          </a:p>
          <a:p>
            <a:endParaRPr lang="en-US" dirty="0"/>
          </a:p>
          <a:p>
            <a:pPr marL="685800" lvl="1" indent="-342900">
              <a:buFont typeface="+mj-lt"/>
              <a:buAutoNum type="arabicPeriod"/>
            </a:pPr>
            <a:r>
              <a:rPr lang="en-US" dirty="0"/>
              <a:t>Doctor-patient Interactions (e.g., Consultations and Examinations).</a:t>
            </a:r>
          </a:p>
          <a:p>
            <a:pPr marL="685800" lvl="1" indent="-342900">
              <a:buFont typeface="+mj-lt"/>
              <a:buAutoNum type="arabicPeriod"/>
            </a:pPr>
            <a:endParaRPr lang="en-US" dirty="0"/>
          </a:p>
          <a:p>
            <a:pPr marL="685800" lvl="1" indent="-342900">
              <a:buFont typeface="+mj-lt"/>
              <a:buAutoNum type="arabicPeriod"/>
            </a:pPr>
            <a:r>
              <a:rPr lang="en-US" dirty="0"/>
              <a:t>Relations among symptoms and diagnosis</a:t>
            </a:r>
          </a:p>
          <a:p>
            <a:pPr marL="685800" lvl="1" indent="-342900">
              <a:buFont typeface="+mj-lt"/>
              <a:buAutoNum type="arabicPeriod"/>
            </a:pPr>
            <a:endParaRPr lang="en-US" dirty="0"/>
          </a:p>
          <a:p>
            <a:pPr marL="685800" lvl="1" indent="-342900">
              <a:buFont typeface="+mj-lt"/>
              <a:buAutoNum type="arabicPeriod"/>
            </a:pPr>
            <a:r>
              <a:rPr lang="en-US" dirty="0"/>
              <a:t>Patient photos</a:t>
            </a:r>
          </a:p>
          <a:p>
            <a:pPr marL="685800" lvl="1" indent="-342900">
              <a:buFont typeface="+mj-lt"/>
              <a:buAutoNum type="arabicPeriod"/>
            </a:pPr>
            <a:endParaRPr lang="en-US" dirty="0"/>
          </a:p>
          <a:p>
            <a:pPr marL="685800" lvl="1" indent="-342900">
              <a:buFont typeface="+mj-lt"/>
              <a:buAutoNum type="arabicPeriod"/>
            </a:pPr>
            <a:r>
              <a:rPr lang="en-US" dirty="0"/>
              <a:t>Medical bills </a:t>
            </a:r>
          </a:p>
          <a:p>
            <a:pPr marL="685800" lvl="1" indent="-342900">
              <a:buFont typeface="+mj-lt"/>
              <a:buAutoNum type="arabicPeriod"/>
            </a:pPr>
            <a:endParaRPr lang="en-US" dirty="0"/>
          </a:p>
          <a:p>
            <a:pPr marL="685800" lvl="1" indent="-342900">
              <a:buFont typeface="+mj-lt"/>
              <a:buAutoNum type="arabicPeriod"/>
            </a:pPr>
            <a:r>
              <a:rPr lang="en-US" dirty="0"/>
              <a:t>Financial data</a:t>
            </a:r>
          </a:p>
        </p:txBody>
      </p:sp>
      <p:sp>
        <p:nvSpPr>
          <p:cNvPr id="4" name="Slide Number Placeholder 3">
            <a:extLst>
              <a:ext uri="{FF2B5EF4-FFF2-40B4-BE49-F238E27FC236}">
                <a16:creationId xmlns:a16="http://schemas.microsoft.com/office/drawing/2014/main" id="{91F60426-51EC-B167-5F91-F56FCC59BA25}"/>
              </a:ext>
            </a:extLst>
          </p:cNvPr>
          <p:cNvSpPr>
            <a:spLocks noGrp="1"/>
          </p:cNvSpPr>
          <p:nvPr>
            <p:ph type="sldNum" sz="quarter" idx="10"/>
          </p:nvPr>
        </p:nvSpPr>
        <p:spPr/>
        <p:txBody>
          <a:bodyPr/>
          <a:lstStyle/>
          <a:p>
            <a:r>
              <a:rPr lang="nl-NL"/>
              <a:t>[</a:t>
            </a:r>
            <a:fld id="{53240C58-373C-43C1-ADD1-3E23A3B96371}" type="slidenum">
              <a:rPr lang="nl-NL" smtClean="0"/>
              <a:pPr/>
              <a:t>20</a:t>
            </a:fld>
            <a:r>
              <a:rPr lang="nl-NL"/>
              <a:t>]</a:t>
            </a:r>
            <a:endParaRPr lang="nl-NL" dirty="0"/>
          </a:p>
        </p:txBody>
      </p:sp>
      <p:sp>
        <p:nvSpPr>
          <p:cNvPr id="5" name="TextBox 4">
            <a:extLst>
              <a:ext uri="{FF2B5EF4-FFF2-40B4-BE49-F238E27FC236}">
                <a16:creationId xmlns:a16="http://schemas.microsoft.com/office/drawing/2014/main" id="{6A1FE16F-3E6D-9291-D3AF-F206287A8A31}"/>
              </a:ext>
            </a:extLst>
          </p:cNvPr>
          <p:cNvSpPr txBox="1"/>
          <p:nvPr/>
        </p:nvSpPr>
        <p:spPr>
          <a:xfrm>
            <a:off x="5440681" y="2876550"/>
            <a:ext cx="844655" cy="369332"/>
          </a:xfrm>
          <a:prstGeom prst="rect">
            <a:avLst/>
          </a:prstGeom>
          <a:noFill/>
        </p:spPr>
        <p:txBody>
          <a:bodyPr wrap="none" rtlCol="0">
            <a:spAutoFit/>
          </a:bodyPr>
          <a:lstStyle/>
          <a:p>
            <a:r>
              <a:rPr lang="en-US" dirty="0">
                <a:solidFill>
                  <a:srgbClr val="000099"/>
                </a:solidFill>
              </a:rPr>
              <a:t>Graph </a:t>
            </a:r>
          </a:p>
        </p:txBody>
      </p:sp>
      <p:sp>
        <p:nvSpPr>
          <p:cNvPr id="6" name="TextBox 5">
            <a:extLst>
              <a:ext uri="{FF2B5EF4-FFF2-40B4-BE49-F238E27FC236}">
                <a16:creationId xmlns:a16="http://schemas.microsoft.com/office/drawing/2014/main" id="{6AD1729D-6F8F-628D-46B3-C0733FAFD5E6}"/>
              </a:ext>
            </a:extLst>
          </p:cNvPr>
          <p:cNvSpPr txBox="1"/>
          <p:nvPr/>
        </p:nvSpPr>
        <p:spPr>
          <a:xfrm>
            <a:off x="5440681" y="3311740"/>
            <a:ext cx="844655" cy="369332"/>
          </a:xfrm>
          <a:prstGeom prst="rect">
            <a:avLst/>
          </a:prstGeom>
          <a:noFill/>
        </p:spPr>
        <p:txBody>
          <a:bodyPr wrap="none" rtlCol="0">
            <a:spAutoFit/>
          </a:bodyPr>
          <a:lstStyle/>
          <a:p>
            <a:r>
              <a:rPr lang="en-US" dirty="0">
                <a:solidFill>
                  <a:srgbClr val="000099"/>
                </a:solidFill>
              </a:rPr>
              <a:t>Graph </a:t>
            </a:r>
          </a:p>
        </p:txBody>
      </p:sp>
      <p:sp>
        <p:nvSpPr>
          <p:cNvPr id="7" name="TextBox 6">
            <a:extLst>
              <a:ext uri="{FF2B5EF4-FFF2-40B4-BE49-F238E27FC236}">
                <a16:creationId xmlns:a16="http://schemas.microsoft.com/office/drawing/2014/main" id="{38FD1376-0734-F844-03FF-E01DC7556621}"/>
              </a:ext>
            </a:extLst>
          </p:cNvPr>
          <p:cNvSpPr txBox="1"/>
          <p:nvPr/>
        </p:nvSpPr>
        <p:spPr>
          <a:xfrm>
            <a:off x="3002280" y="3654402"/>
            <a:ext cx="1198854" cy="369332"/>
          </a:xfrm>
          <a:prstGeom prst="rect">
            <a:avLst/>
          </a:prstGeom>
          <a:noFill/>
        </p:spPr>
        <p:txBody>
          <a:bodyPr wrap="none" rtlCol="0">
            <a:spAutoFit/>
          </a:bodyPr>
          <a:lstStyle/>
          <a:p>
            <a:r>
              <a:rPr lang="en-US" dirty="0">
                <a:solidFill>
                  <a:srgbClr val="000099"/>
                </a:solidFill>
              </a:rPr>
              <a:t>Key-value </a:t>
            </a:r>
          </a:p>
        </p:txBody>
      </p:sp>
      <p:sp>
        <p:nvSpPr>
          <p:cNvPr id="8" name="TextBox 7">
            <a:extLst>
              <a:ext uri="{FF2B5EF4-FFF2-40B4-BE49-F238E27FC236}">
                <a16:creationId xmlns:a16="http://schemas.microsoft.com/office/drawing/2014/main" id="{5AF84014-0471-124C-7AD1-CA0D6BB242B9}"/>
              </a:ext>
            </a:extLst>
          </p:cNvPr>
          <p:cNvSpPr txBox="1"/>
          <p:nvPr/>
        </p:nvSpPr>
        <p:spPr>
          <a:xfrm>
            <a:off x="2804160" y="4146703"/>
            <a:ext cx="1236236" cy="369332"/>
          </a:xfrm>
          <a:prstGeom prst="rect">
            <a:avLst/>
          </a:prstGeom>
          <a:noFill/>
        </p:spPr>
        <p:txBody>
          <a:bodyPr wrap="none" rtlCol="0">
            <a:spAutoFit/>
          </a:bodyPr>
          <a:lstStyle/>
          <a:p>
            <a:r>
              <a:rPr lang="en-US" dirty="0">
                <a:solidFill>
                  <a:srgbClr val="000099"/>
                </a:solidFill>
              </a:rPr>
              <a:t>Document</a:t>
            </a:r>
          </a:p>
        </p:txBody>
      </p:sp>
      <p:sp>
        <p:nvSpPr>
          <p:cNvPr id="9" name="TextBox 8">
            <a:extLst>
              <a:ext uri="{FF2B5EF4-FFF2-40B4-BE49-F238E27FC236}">
                <a16:creationId xmlns:a16="http://schemas.microsoft.com/office/drawing/2014/main" id="{8BC1695F-93BE-0F77-41DE-72CE68846E9B}"/>
              </a:ext>
            </a:extLst>
          </p:cNvPr>
          <p:cNvSpPr txBox="1"/>
          <p:nvPr/>
        </p:nvSpPr>
        <p:spPr>
          <a:xfrm>
            <a:off x="2910840" y="4639004"/>
            <a:ext cx="1274708" cy="369332"/>
          </a:xfrm>
          <a:prstGeom prst="rect">
            <a:avLst/>
          </a:prstGeom>
          <a:noFill/>
        </p:spPr>
        <p:txBody>
          <a:bodyPr wrap="none" rtlCol="0">
            <a:spAutoFit/>
          </a:bodyPr>
          <a:lstStyle/>
          <a:p>
            <a:r>
              <a:rPr lang="en-US" dirty="0">
                <a:solidFill>
                  <a:srgbClr val="000099"/>
                </a:solidFill>
              </a:rPr>
              <a:t>Relational </a:t>
            </a:r>
          </a:p>
        </p:txBody>
      </p:sp>
    </p:spTree>
    <p:extLst>
      <p:ext uri="{BB962C8B-B14F-4D97-AF65-F5344CB8AC3E}">
        <p14:creationId xmlns:p14="http://schemas.microsoft.com/office/powerpoint/2010/main" val="23736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A192-AF79-306C-AE9A-CE5F3F43B162}"/>
              </a:ext>
            </a:extLst>
          </p:cNvPr>
          <p:cNvSpPr>
            <a:spLocks noGrp="1"/>
          </p:cNvSpPr>
          <p:nvPr>
            <p:ph type="title"/>
          </p:nvPr>
        </p:nvSpPr>
        <p:spPr/>
        <p:txBody>
          <a:bodyPr/>
          <a:lstStyle/>
          <a:p>
            <a:r>
              <a:rPr lang="en-IT" dirty="0"/>
              <a:t>Evolution means…</a:t>
            </a:r>
          </a:p>
        </p:txBody>
      </p:sp>
      <p:sp>
        <p:nvSpPr>
          <p:cNvPr id="3" name="Content Placeholder 2">
            <a:extLst>
              <a:ext uri="{FF2B5EF4-FFF2-40B4-BE49-F238E27FC236}">
                <a16:creationId xmlns:a16="http://schemas.microsoft.com/office/drawing/2014/main" id="{CBC8C4A8-5074-EBDB-65AF-3CCB74F96010}"/>
              </a:ext>
            </a:extLst>
          </p:cNvPr>
          <p:cNvSpPr>
            <a:spLocks noGrp="1"/>
          </p:cNvSpPr>
          <p:nvPr>
            <p:ph idx="1"/>
          </p:nvPr>
        </p:nvSpPr>
        <p:spPr/>
        <p:txBody>
          <a:bodyPr/>
          <a:lstStyle/>
          <a:p>
            <a:r>
              <a:rPr lang="en-IT" dirty="0"/>
              <a:t>Changing from one data form to another</a:t>
            </a:r>
          </a:p>
          <a:p>
            <a:endParaRPr lang="en-IT" dirty="0"/>
          </a:p>
          <a:p>
            <a:r>
              <a:rPr lang="en-IT" dirty="0"/>
              <a:t>Hybridizing the Data Infrastructure</a:t>
            </a:r>
          </a:p>
          <a:p>
            <a:endParaRPr lang="en-IT" dirty="0"/>
          </a:p>
          <a:p>
            <a:r>
              <a:rPr lang="en-IT" dirty="0"/>
              <a:t>Evolving the Organizational Model</a:t>
            </a:r>
          </a:p>
        </p:txBody>
      </p:sp>
      <p:sp>
        <p:nvSpPr>
          <p:cNvPr id="4" name="Footer Placeholder 3">
            <a:extLst>
              <a:ext uri="{FF2B5EF4-FFF2-40B4-BE49-F238E27FC236}">
                <a16:creationId xmlns:a16="http://schemas.microsoft.com/office/drawing/2014/main" id="{F2C2D8E6-9121-C5BD-CEC8-FCBAC356C1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4B6D31-DEBE-EA48-514F-50029D4DED8C}"/>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7285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BEB4-3106-77FF-DE15-FD4B488DF774}"/>
              </a:ext>
            </a:extLst>
          </p:cNvPr>
          <p:cNvSpPr>
            <a:spLocks noGrp="1"/>
          </p:cNvSpPr>
          <p:nvPr>
            <p:ph type="title"/>
          </p:nvPr>
        </p:nvSpPr>
        <p:spPr>
          <a:xfrm>
            <a:off x="1295700" y="2204196"/>
            <a:ext cx="5981400" cy="351226"/>
          </a:xfrm>
        </p:spPr>
        <p:txBody>
          <a:bodyPr>
            <a:noAutofit/>
          </a:bodyPr>
          <a:lstStyle/>
          <a:p>
            <a:pPr algn="ctr"/>
            <a:r>
              <a:rPr lang="en-US" sz="2800" dirty="0"/>
              <a:t>Evolving Big Data Architecture Styles</a:t>
            </a:r>
          </a:p>
        </p:txBody>
      </p:sp>
      <p:sp>
        <p:nvSpPr>
          <p:cNvPr id="4" name="Slide Number Placeholder 3">
            <a:extLst>
              <a:ext uri="{FF2B5EF4-FFF2-40B4-BE49-F238E27FC236}">
                <a16:creationId xmlns:a16="http://schemas.microsoft.com/office/drawing/2014/main" id="{7EB37106-9E2B-014B-57D1-E02E50E937DC}"/>
              </a:ext>
            </a:extLst>
          </p:cNvPr>
          <p:cNvSpPr>
            <a:spLocks noGrp="1"/>
          </p:cNvSpPr>
          <p:nvPr>
            <p:ph type="sldNum" sz="quarter" idx="10"/>
          </p:nvPr>
        </p:nvSpPr>
        <p:spPr/>
        <p:txBody>
          <a:bodyPr/>
          <a:lstStyle/>
          <a:p>
            <a:r>
              <a:rPr lang="nl-NL"/>
              <a:t>[</a:t>
            </a:r>
            <a:fld id="{53240C58-373C-43C1-ADD1-3E23A3B96371}" type="slidenum">
              <a:rPr lang="nl-NL" smtClean="0"/>
              <a:pPr/>
              <a:t>22</a:t>
            </a:fld>
            <a:r>
              <a:rPr lang="nl-NL"/>
              <a:t>]</a:t>
            </a:r>
            <a:endParaRPr lang="nl-NL" dirty="0"/>
          </a:p>
        </p:txBody>
      </p:sp>
      <p:sp>
        <p:nvSpPr>
          <p:cNvPr id="3" name="TextBox 2">
            <a:extLst>
              <a:ext uri="{FF2B5EF4-FFF2-40B4-BE49-F238E27FC236}">
                <a16:creationId xmlns:a16="http://schemas.microsoft.com/office/drawing/2014/main" id="{3FC10AD8-B28A-3887-2873-F6F7BFD13B72}"/>
              </a:ext>
            </a:extLst>
          </p:cNvPr>
          <p:cNvSpPr txBox="1"/>
          <p:nvPr/>
        </p:nvSpPr>
        <p:spPr>
          <a:xfrm>
            <a:off x="2712721" y="2952750"/>
            <a:ext cx="1841081" cy="1754326"/>
          </a:xfrm>
          <a:prstGeom prst="rect">
            <a:avLst/>
          </a:prstGeom>
          <a:noFill/>
        </p:spPr>
        <p:txBody>
          <a:bodyPr wrap="none" rtlCol="0">
            <a:spAutoFit/>
          </a:bodyPr>
          <a:lstStyle/>
          <a:p>
            <a:r>
              <a:rPr lang="en-US" dirty="0"/>
              <a:t>Data Lake</a:t>
            </a:r>
          </a:p>
          <a:p>
            <a:r>
              <a:rPr lang="en-US" dirty="0"/>
              <a:t>Data Warehouse</a:t>
            </a:r>
          </a:p>
          <a:p>
            <a:r>
              <a:rPr lang="en-US" dirty="0"/>
              <a:t>Lambda </a:t>
            </a:r>
          </a:p>
          <a:p>
            <a:r>
              <a:rPr lang="en-US" dirty="0"/>
              <a:t>Kappa</a:t>
            </a:r>
          </a:p>
          <a:p>
            <a:r>
              <a:rPr lang="en-US" dirty="0">
                <a:solidFill>
                  <a:srgbClr val="000099"/>
                </a:solidFill>
              </a:rPr>
              <a:t>Data Lakehouse </a:t>
            </a:r>
          </a:p>
          <a:p>
            <a:r>
              <a:rPr lang="en-US" dirty="0">
                <a:solidFill>
                  <a:srgbClr val="000099"/>
                </a:solidFill>
              </a:rPr>
              <a:t>Data Mesh</a:t>
            </a:r>
          </a:p>
        </p:txBody>
      </p:sp>
    </p:spTree>
    <p:extLst>
      <p:ext uri="{BB962C8B-B14F-4D97-AF65-F5344CB8AC3E}">
        <p14:creationId xmlns:p14="http://schemas.microsoft.com/office/powerpoint/2010/main" val="279122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863" y="267869"/>
            <a:ext cx="7848000" cy="351226"/>
          </a:xfrm>
        </p:spPr>
        <p:txBody>
          <a:bodyPr>
            <a:noAutofit/>
          </a:bodyPr>
          <a:lstStyle/>
          <a:p>
            <a:r>
              <a:rPr lang="en-GB" sz="4000" dirty="0"/>
              <a:t>Data Lake</a:t>
            </a:r>
          </a:p>
        </p:txBody>
      </p:sp>
      <p:sp>
        <p:nvSpPr>
          <p:cNvPr id="3" name="Content Placeholder 2"/>
          <p:cNvSpPr>
            <a:spLocks noGrp="1"/>
          </p:cNvSpPr>
          <p:nvPr>
            <p:ph idx="1"/>
          </p:nvPr>
        </p:nvSpPr>
        <p:spPr>
          <a:xfrm>
            <a:off x="648000" y="1516850"/>
            <a:ext cx="7848000" cy="3491487"/>
          </a:xfrm>
        </p:spPr>
        <p:txBody>
          <a:bodyPr/>
          <a:lstStyle/>
          <a:p>
            <a:r>
              <a:rPr lang="en-US" dirty="0"/>
              <a:t>Store all types of structured and unstructured data </a:t>
            </a:r>
            <a:r>
              <a:rPr lang="en-US" i="1" dirty="0">
                <a:solidFill>
                  <a:srgbClr val="000099"/>
                </a:solidFill>
              </a:rPr>
              <a:t>as-is</a:t>
            </a:r>
            <a:r>
              <a:rPr lang="en-US" dirty="0"/>
              <a:t>, without having to first format the data.</a:t>
            </a:r>
            <a:endParaRPr lang="en-GB" dirty="0"/>
          </a:p>
        </p:txBody>
      </p:sp>
      <p:sp>
        <p:nvSpPr>
          <p:cNvPr id="6" name="Slide Number Placeholder 5"/>
          <p:cNvSpPr>
            <a:spLocks noGrp="1"/>
          </p:cNvSpPr>
          <p:nvPr>
            <p:ph type="sldNum" sz="quarter" idx="10"/>
          </p:nvPr>
        </p:nvSpPr>
        <p:spPr/>
        <p:txBody>
          <a:bodyPr/>
          <a:lstStyle/>
          <a:p>
            <a:r>
              <a:rPr lang="nl-NL"/>
              <a:t>[</a:t>
            </a:r>
            <a:fld id="{53240C58-373C-43C1-ADD1-3E23A3B96371}" type="slidenum">
              <a:rPr lang="nl-NL" smtClean="0"/>
              <a:pPr/>
              <a:t>23</a:t>
            </a:fld>
            <a:r>
              <a:rPr lang="nl-NL"/>
              <a:t>]</a:t>
            </a:r>
            <a:endParaRPr lang="nl-NL" dirty="0"/>
          </a:p>
        </p:txBody>
      </p:sp>
      <p:sp>
        <p:nvSpPr>
          <p:cNvPr id="20499" name="AutoShape 2">
            <a:extLst>
              <a:ext uri="{FF2B5EF4-FFF2-40B4-BE49-F238E27FC236}">
                <a16:creationId xmlns:a16="http://schemas.microsoft.com/office/drawing/2014/main" id="{79FCCBC2-A146-522E-5B4C-18BCEF8C8242}"/>
              </a:ext>
            </a:extLst>
          </p:cNvPr>
          <p:cNvSpPr>
            <a:spLocks noChangeArrowheads="1"/>
          </p:cNvSpPr>
          <p:nvPr/>
        </p:nvSpPr>
        <p:spPr bwMode="auto">
          <a:xfrm>
            <a:off x="2872766" y="3439760"/>
            <a:ext cx="1508522" cy="672525"/>
          </a:xfrm>
          <a:prstGeom prst="flowChartMagneticDisk">
            <a:avLst/>
          </a:prstGeom>
          <a:solidFill>
            <a:srgbClr val="6666FF"/>
          </a:solidFill>
          <a:ln w="9525">
            <a:solidFill>
              <a:srgbClr val="000000"/>
            </a:solidFill>
            <a:round/>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00" name="Rectangle 5">
            <a:extLst>
              <a:ext uri="{FF2B5EF4-FFF2-40B4-BE49-F238E27FC236}">
                <a16:creationId xmlns:a16="http://schemas.microsoft.com/office/drawing/2014/main" id="{62685F0A-DCA8-8C9B-5EA9-2B2713F7705E}"/>
              </a:ext>
            </a:extLst>
          </p:cNvPr>
          <p:cNvSpPr>
            <a:spLocks noChangeArrowheads="1"/>
          </p:cNvSpPr>
          <p:nvPr/>
        </p:nvSpPr>
        <p:spPr bwMode="auto">
          <a:xfrm>
            <a:off x="2989558" y="3711358"/>
            <a:ext cx="1282322" cy="315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Times New Roman" panose="02020603050405020304" pitchFamily="18" charset="0"/>
              </a:rPr>
              <a:t>Data Storage</a:t>
            </a:r>
          </a:p>
        </p:txBody>
      </p:sp>
      <p:sp>
        <p:nvSpPr>
          <p:cNvPr id="20501" name="Oval 6">
            <a:extLst>
              <a:ext uri="{FF2B5EF4-FFF2-40B4-BE49-F238E27FC236}">
                <a16:creationId xmlns:a16="http://schemas.microsoft.com/office/drawing/2014/main" id="{3B8B60FB-B3CC-5710-1CB7-67B4DEA2CFA2}"/>
              </a:ext>
            </a:extLst>
          </p:cNvPr>
          <p:cNvSpPr>
            <a:spLocks noChangeArrowheads="1"/>
          </p:cNvSpPr>
          <p:nvPr/>
        </p:nvSpPr>
        <p:spPr bwMode="auto">
          <a:xfrm>
            <a:off x="5650085" y="2524844"/>
            <a:ext cx="1476375" cy="248349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02" name="AutoShape 7">
            <a:extLst>
              <a:ext uri="{FF2B5EF4-FFF2-40B4-BE49-F238E27FC236}">
                <a16:creationId xmlns:a16="http://schemas.microsoft.com/office/drawing/2014/main" id="{B91DC9E3-160D-2F60-34DF-94FFEF949793}"/>
              </a:ext>
            </a:extLst>
          </p:cNvPr>
          <p:cNvSpPr>
            <a:spLocks noChangeArrowheads="1"/>
          </p:cNvSpPr>
          <p:nvPr/>
        </p:nvSpPr>
        <p:spPr bwMode="auto">
          <a:xfrm>
            <a:off x="4595667" y="3400993"/>
            <a:ext cx="864910" cy="561975"/>
          </a:xfrm>
          <a:prstGeom prst="rightArrow">
            <a:avLst>
              <a:gd name="adj1" fmla="val 75009"/>
              <a:gd name="adj2" fmla="val 6017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grpSp>
        <p:nvGrpSpPr>
          <p:cNvPr id="20503" name="Group 8">
            <a:extLst>
              <a:ext uri="{FF2B5EF4-FFF2-40B4-BE49-F238E27FC236}">
                <a16:creationId xmlns:a16="http://schemas.microsoft.com/office/drawing/2014/main" id="{90679012-01AE-7BEC-BB9D-4B05E4F9A35A}"/>
              </a:ext>
            </a:extLst>
          </p:cNvPr>
          <p:cNvGrpSpPr>
            <a:grpSpLocks/>
          </p:cNvGrpSpPr>
          <p:nvPr/>
        </p:nvGrpSpPr>
        <p:grpSpPr bwMode="auto">
          <a:xfrm>
            <a:off x="1921524" y="2996180"/>
            <a:ext cx="962056" cy="1647825"/>
            <a:chOff x="1252" y="1876"/>
            <a:chExt cx="760" cy="1384"/>
          </a:xfrm>
        </p:grpSpPr>
        <p:sp>
          <p:nvSpPr>
            <p:cNvPr id="20504" name="AutoShape 9">
              <a:extLst>
                <a:ext uri="{FF2B5EF4-FFF2-40B4-BE49-F238E27FC236}">
                  <a16:creationId xmlns:a16="http://schemas.microsoft.com/office/drawing/2014/main" id="{3985B81D-A849-1FA6-EF66-A5795777F2C0}"/>
                </a:ext>
              </a:extLst>
            </p:cNvPr>
            <p:cNvSpPr>
              <a:spLocks noChangeArrowheads="1"/>
            </p:cNvSpPr>
            <p:nvPr/>
          </p:nvSpPr>
          <p:spPr bwMode="auto">
            <a:xfrm>
              <a:off x="1252" y="1876"/>
              <a:ext cx="760" cy="1384"/>
            </a:xfrm>
            <a:prstGeom prst="rightArrow">
              <a:avLst>
                <a:gd name="adj1" fmla="val 75009"/>
                <a:gd name="adj2" fmla="val 5000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05" name="Rectangle 10">
              <a:extLst>
                <a:ext uri="{FF2B5EF4-FFF2-40B4-BE49-F238E27FC236}">
                  <a16:creationId xmlns:a16="http://schemas.microsoft.com/office/drawing/2014/main" id="{70C72065-6ED5-78B1-D86A-A456D1798FA8}"/>
                </a:ext>
              </a:extLst>
            </p:cNvPr>
            <p:cNvSpPr>
              <a:spLocks noChangeArrowheads="1"/>
            </p:cNvSpPr>
            <p:nvPr/>
          </p:nvSpPr>
          <p:spPr bwMode="auto">
            <a:xfrm>
              <a:off x="1258" y="2228"/>
              <a:ext cx="596"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100" b="1" dirty="0">
                  <a:latin typeface="Times New Roman" panose="02020603050405020304" pitchFamily="18" charset="0"/>
                </a:rPr>
                <a:t>Extract </a:t>
              </a:r>
            </a:p>
            <a:p>
              <a:r>
                <a:rPr lang="en-US" altLang="en-US" sz="1100" b="1" dirty="0">
                  <a:latin typeface="Times New Roman" panose="02020603050405020304" pitchFamily="18" charset="0"/>
                </a:rPr>
                <a:t>and</a:t>
              </a:r>
            </a:p>
            <a:p>
              <a:r>
                <a:rPr lang="en-US" altLang="en-US" sz="1100" b="1" dirty="0">
                  <a:latin typeface="Times New Roman" panose="02020603050405020304" pitchFamily="18" charset="0"/>
                </a:rPr>
                <a:t>Load </a:t>
              </a:r>
              <a:r>
                <a:rPr lang="en-US" altLang="en-US" sz="1100" dirty="0">
                  <a:latin typeface="Times New Roman" panose="02020603050405020304" pitchFamily="18" charset="0"/>
                </a:rPr>
                <a:t>(EL)</a:t>
              </a:r>
            </a:p>
          </p:txBody>
        </p:sp>
      </p:grpSp>
      <p:sp>
        <p:nvSpPr>
          <p:cNvPr id="20506" name="Rectangle 11">
            <a:extLst>
              <a:ext uri="{FF2B5EF4-FFF2-40B4-BE49-F238E27FC236}">
                <a16:creationId xmlns:a16="http://schemas.microsoft.com/office/drawing/2014/main" id="{2C915B1E-2D19-3874-9145-35DA49243277}"/>
              </a:ext>
            </a:extLst>
          </p:cNvPr>
          <p:cNvSpPr>
            <a:spLocks noChangeArrowheads="1"/>
          </p:cNvSpPr>
          <p:nvPr/>
        </p:nvSpPr>
        <p:spPr bwMode="auto">
          <a:xfrm>
            <a:off x="4221334" y="5266593"/>
            <a:ext cx="14287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400" b="1" dirty="0"/>
              <a:t>Transformation</a:t>
            </a:r>
          </a:p>
        </p:txBody>
      </p:sp>
      <p:sp>
        <p:nvSpPr>
          <p:cNvPr id="20507" name="Rectangle 12">
            <a:extLst>
              <a:ext uri="{FF2B5EF4-FFF2-40B4-BE49-F238E27FC236}">
                <a16:creationId xmlns:a16="http://schemas.microsoft.com/office/drawing/2014/main" id="{9316A332-836C-DA5B-9074-A615243EB7B8}"/>
              </a:ext>
            </a:extLst>
          </p:cNvPr>
          <p:cNvSpPr>
            <a:spLocks noChangeArrowheads="1"/>
          </p:cNvSpPr>
          <p:nvPr/>
        </p:nvSpPr>
        <p:spPr bwMode="auto">
          <a:xfrm>
            <a:off x="5791055" y="3053331"/>
            <a:ext cx="1162177" cy="10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Times New Roman" panose="02020603050405020304" pitchFamily="18" charset="0"/>
              </a:rPr>
              <a:t>Analysis</a:t>
            </a:r>
          </a:p>
          <a:p>
            <a:r>
              <a:rPr lang="en-US" altLang="en-US" sz="1600" dirty="0">
                <a:latin typeface="Times New Roman" panose="02020603050405020304" pitchFamily="18" charset="0"/>
              </a:rPr>
              <a:t>Query</a:t>
            </a:r>
          </a:p>
          <a:p>
            <a:r>
              <a:rPr lang="en-US" altLang="en-US" sz="1600" dirty="0">
                <a:latin typeface="Times New Roman" panose="02020603050405020304" pitchFamily="18" charset="0"/>
              </a:rPr>
              <a:t>Reports</a:t>
            </a:r>
          </a:p>
          <a:p>
            <a:r>
              <a:rPr lang="en-US" altLang="en-US" sz="1600" dirty="0">
                <a:latin typeface="Times New Roman" panose="02020603050405020304" pitchFamily="18" charset="0"/>
              </a:rPr>
              <a:t>Data mining</a:t>
            </a:r>
          </a:p>
        </p:txBody>
      </p:sp>
      <p:sp>
        <p:nvSpPr>
          <p:cNvPr id="20508" name="Rectangle 20">
            <a:extLst>
              <a:ext uri="{FF2B5EF4-FFF2-40B4-BE49-F238E27FC236}">
                <a16:creationId xmlns:a16="http://schemas.microsoft.com/office/drawing/2014/main" id="{98DEB42B-6011-D7F0-8771-113DF10D055E}"/>
              </a:ext>
            </a:extLst>
          </p:cNvPr>
          <p:cNvSpPr>
            <a:spLocks noChangeArrowheads="1"/>
          </p:cNvSpPr>
          <p:nvPr/>
        </p:nvSpPr>
        <p:spPr bwMode="auto">
          <a:xfrm>
            <a:off x="611838" y="5147783"/>
            <a:ext cx="1229503" cy="315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Times New Roman" panose="02020603050405020304" pitchFamily="18" charset="0"/>
              </a:rPr>
              <a:t>Data Sources</a:t>
            </a:r>
          </a:p>
        </p:txBody>
      </p:sp>
      <p:sp>
        <p:nvSpPr>
          <p:cNvPr id="20509" name="Rectangle 21">
            <a:extLst>
              <a:ext uri="{FF2B5EF4-FFF2-40B4-BE49-F238E27FC236}">
                <a16:creationId xmlns:a16="http://schemas.microsoft.com/office/drawing/2014/main" id="{9C13B4EA-EC2B-DF1C-C1FD-8ACD2C4FD77F}"/>
              </a:ext>
            </a:extLst>
          </p:cNvPr>
          <p:cNvSpPr>
            <a:spLocks noChangeArrowheads="1"/>
          </p:cNvSpPr>
          <p:nvPr/>
        </p:nvSpPr>
        <p:spPr bwMode="auto">
          <a:xfrm>
            <a:off x="5975130" y="5225221"/>
            <a:ext cx="6395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Times New Roman" panose="02020603050405020304" pitchFamily="18" charset="0"/>
              </a:rPr>
              <a:t>Serving</a:t>
            </a:r>
          </a:p>
        </p:txBody>
      </p:sp>
      <p:grpSp>
        <p:nvGrpSpPr>
          <p:cNvPr id="20522" name="Group 34">
            <a:extLst>
              <a:ext uri="{FF2B5EF4-FFF2-40B4-BE49-F238E27FC236}">
                <a16:creationId xmlns:a16="http://schemas.microsoft.com/office/drawing/2014/main" id="{1B0FAD8D-291D-9733-8D4E-7E7794EA2CB8}"/>
              </a:ext>
            </a:extLst>
          </p:cNvPr>
          <p:cNvGrpSpPr>
            <a:grpSpLocks/>
          </p:cNvGrpSpPr>
          <p:nvPr/>
        </p:nvGrpSpPr>
        <p:grpSpPr bwMode="auto">
          <a:xfrm>
            <a:off x="597175" y="2184264"/>
            <a:ext cx="1190625" cy="2909888"/>
            <a:chOff x="148" y="1440"/>
            <a:chExt cx="1000" cy="2444"/>
          </a:xfrm>
        </p:grpSpPr>
        <p:sp>
          <p:nvSpPr>
            <p:cNvPr id="20523" name="Oval 35">
              <a:extLst>
                <a:ext uri="{FF2B5EF4-FFF2-40B4-BE49-F238E27FC236}">
                  <a16:creationId xmlns:a16="http://schemas.microsoft.com/office/drawing/2014/main" id="{187E786E-6659-5ADF-F489-E5B81458EF9D}"/>
                </a:ext>
              </a:extLst>
            </p:cNvPr>
            <p:cNvSpPr>
              <a:spLocks noChangeArrowheads="1"/>
            </p:cNvSpPr>
            <p:nvPr/>
          </p:nvSpPr>
          <p:spPr bwMode="auto">
            <a:xfrm>
              <a:off x="576" y="2256"/>
              <a:ext cx="472" cy="172"/>
            </a:xfrm>
            <a:prstGeom prst="ellipse">
              <a:avLst/>
            </a:prstGeom>
            <a:solidFill>
              <a:srgbClr val="FCFEB9"/>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24" name="Oval 36">
              <a:extLst>
                <a:ext uri="{FF2B5EF4-FFF2-40B4-BE49-F238E27FC236}">
                  <a16:creationId xmlns:a16="http://schemas.microsoft.com/office/drawing/2014/main" id="{8C857830-C9D1-F11C-5FF6-1936F7EEBF33}"/>
                </a:ext>
              </a:extLst>
            </p:cNvPr>
            <p:cNvSpPr>
              <a:spLocks noChangeArrowheads="1"/>
            </p:cNvSpPr>
            <p:nvPr/>
          </p:nvSpPr>
          <p:spPr bwMode="auto">
            <a:xfrm>
              <a:off x="148" y="1440"/>
              <a:ext cx="1000" cy="244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25" name="Oval 37">
              <a:extLst>
                <a:ext uri="{FF2B5EF4-FFF2-40B4-BE49-F238E27FC236}">
                  <a16:creationId xmlns:a16="http://schemas.microsoft.com/office/drawing/2014/main" id="{0DF74B3A-A7E3-7899-51C7-63E5E7AD9FE2}"/>
                </a:ext>
              </a:extLst>
            </p:cNvPr>
            <p:cNvSpPr>
              <a:spLocks noChangeArrowheads="1"/>
            </p:cNvSpPr>
            <p:nvPr/>
          </p:nvSpPr>
          <p:spPr bwMode="auto">
            <a:xfrm>
              <a:off x="240" y="2256"/>
              <a:ext cx="472" cy="172"/>
            </a:xfrm>
            <a:prstGeom prst="ellipse">
              <a:avLst/>
            </a:prstGeom>
            <a:solidFill>
              <a:srgbClr val="FCFEB9"/>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26" name="Rectangle 38">
              <a:extLst>
                <a:ext uri="{FF2B5EF4-FFF2-40B4-BE49-F238E27FC236}">
                  <a16:creationId xmlns:a16="http://schemas.microsoft.com/office/drawing/2014/main" id="{FA280622-FE43-E0A7-A6EF-26E2A7EEBEC0}"/>
                </a:ext>
              </a:extLst>
            </p:cNvPr>
            <p:cNvSpPr>
              <a:spLocks noChangeArrowheads="1"/>
            </p:cNvSpPr>
            <p:nvPr/>
          </p:nvSpPr>
          <p:spPr bwMode="auto">
            <a:xfrm>
              <a:off x="240" y="2448"/>
              <a:ext cx="86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Times New Roman" panose="02020603050405020304" pitchFamily="18" charset="0"/>
                </a:rPr>
                <a:t>Operational </a:t>
              </a:r>
            </a:p>
            <a:p>
              <a:r>
                <a:rPr lang="en-US" altLang="en-US" sz="1400">
                  <a:latin typeface="Times New Roman" panose="02020603050405020304" pitchFamily="18" charset="0"/>
                </a:rPr>
                <a:t>DBs</a:t>
              </a:r>
            </a:p>
          </p:txBody>
        </p:sp>
        <p:sp>
          <p:nvSpPr>
            <p:cNvPr id="20527" name="Rectangle 39">
              <a:extLst>
                <a:ext uri="{FF2B5EF4-FFF2-40B4-BE49-F238E27FC236}">
                  <a16:creationId xmlns:a16="http://schemas.microsoft.com/office/drawing/2014/main" id="{A9BA5696-500D-800F-66B7-75ECF0E44724}"/>
                </a:ext>
              </a:extLst>
            </p:cNvPr>
            <p:cNvSpPr>
              <a:spLocks noChangeArrowheads="1"/>
            </p:cNvSpPr>
            <p:nvPr/>
          </p:nvSpPr>
          <p:spPr bwMode="auto">
            <a:xfrm>
              <a:off x="288" y="1776"/>
              <a:ext cx="69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Times New Roman" panose="02020603050405020304" pitchFamily="18" charset="0"/>
                </a:rPr>
                <a:t>Other</a:t>
              </a:r>
            </a:p>
            <a:p>
              <a:r>
                <a:rPr lang="en-US" altLang="en-US" sz="1400">
                  <a:latin typeface="Times New Roman" panose="02020603050405020304" pitchFamily="18" charset="0"/>
                </a:rPr>
                <a:t>sources</a:t>
              </a:r>
            </a:p>
          </p:txBody>
        </p:sp>
        <p:sp>
          <p:nvSpPr>
            <p:cNvPr id="20528" name="AutoShape 40">
              <a:extLst>
                <a:ext uri="{FF2B5EF4-FFF2-40B4-BE49-F238E27FC236}">
                  <a16:creationId xmlns:a16="http://schemas.microsoft.com/office/drawing/2014/main" id="{A36AA65E-42E4-9DDB-2C04-2F3FC62528DF}"/>
                </a:ext>
              </a:extLst>
            </p:cNvPr>
            <p:cNvSpPr>
              <a:spLocks noChangeArrowheads="1"/>
            </p:cNvSpPr>
            <p:nvPr/>
          </p:nvSpPr>
          <p:spPr bwMode="auto">
            <a:xfrm>
              <a:off x="365" y="3260"/>
              <a:ext cx="155" cy="565"/>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29" name="AutoShape 41">
              <a:extLst>
                <a:ext uri="{FF2B5EF4-FFF2-40B4-BE49-F238E27FC236}">
                  <a16:creationId xmlns:a16="http://schemas.microsoft.com/office/drawing/2014/main" id="{A2862127-322D-971F-ABFD-EAB6550E97E8}"/>
                </a:ext>
              </a:extLst>
            </p:cNvPr>
            <p:cNvSpPr>
              <a:spLocks noChangeArrowheads="1"/>
            </p:cNvSpPr>
            <p:nvPr/>
          </p:nvSpPr>
          <p:spPr bwMode="auto">
            <a:xfrm>
              <a:off x="461" y="2991"/>
              <a:ext cx="155" cy="565"/>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30" name="AutoShape 42">
              <a:extLst>
                <a:ext uri="{FF2B5EF4-FFF2-40B4-BE49-F238E27FC236}">
                  <a16:creationId xmlns:a16="http://schemas.microsoft.com/office/drawing/2014/main" id="{BD8730ED-9CBA-8C6D-3B83-B9FB459547DC}"/>
                </a:ext>
              </a:extLst>
            </p:cNvPr>
            <p:cNvSpPr>
              <a:spLocks noChangeArrowheads="1"/>
            </p:cNvSpPr>
            <p:nvPr/>
          </p:nvSpPr>
          <p:spPr bwMode="auto">
            <a:xfrm>
              <a:off x="615" y="2713"/>
              <a:ext cx="155" cy="565"/>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grpSp>
      <p:sp>
        <p:nvSpPr>
          <p:cNvPr id="20531" name="Line 43">
            <a:extLst>
              <a:ext uri="{FF2B5EF4-FFF2-40B4-BE49-F238E27FC236}">
                <a16:creationId xmlns:a16="http://schemas.microsoft.com/office/drawing/2014/main" id="{9E18719A-1CDD-FBCE-AC3B-916EE30F8EBA}"/>
              </a:ext>
            </a:extLst>
          </p:cNvPr>
          <p:cNvSpPr>
            <a:spLocks noChangeShapeType="1"/>
          </p:cNvSpPr>
          <p:nvPr/>
        </p:nvSpPr>
        <p:spPr bwMode="auto">
          <a:xfrm>
            <a:off x="1847704" y="2139733"/>
            <a:ext cx="0" cy="314325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200"/>
          </a:p>
        </p:txBody>
      </p:sp>
      <p:sp>
        <p:nvSpPr>
          <p:cNvPr id="20532" name="Line 44">
            <a:extLst>
              <a:ext uri="{FF2B5EF4-FFF2-40B4-BE49-F238E27FC236}">
                <a16:creationId xmlns:a16="http://schemas.microsoft.com/office/drawing/2014/main" id="{CE60DD03-3C02-5BE0-F2E3-B2C156280BA2}"/>
              </a:ext>
            </a:extLst>
          </p:cNvPr>
          <p:cNvSpPr>
            <a:spLocks noChangeShapeType="1"/>
          </p:cNvSpPr>
          <p:nvPr/>
        </p:nvSpPr>
        <p:spPr bwMode="auto">
          <a:xfrm>
            <a:off x="4488784" y="2196079"/>
            <a:ext cx="0" cy="30861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200"/>
          </a:p>
        </p:txBody>
      </p:sp>
      <p:sp>
        <p:nvSpPr>
          <p:cNvPr id="20533" name="Line 45">
            <a:extLst>
              <a:ext uri="{FF2B5EF4-FFF2-40B4-BE49-F238E27FC236}">
                <a16:creationId xmlns:a16="http://schemas.microsoft.com/office/drawing/2014/main" id="{40A7E09F-096F-A84C-FA11-DE0C250857B7}"/>
              </a:ext>
            </a:extLst>
          </p:cNvPr>
          <p:cNvSpPr>
            <a:spLocks noChangeShapeType="1"/>
          </p:cNvSpPr>
          <p:nvPr/>
        </p:nvSpPr>
        <p:spPr bwMode="auto">
          <a:xfrm>
            <a:off x="5568074" y="2196079"/>
            <a:ext cx="0" cy="30861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200"/>
          </a:p>
        </p:txBody>
      </p:sp>
      <p:sp>
        <p:nvSpPr>
          <p:cNvPr id="20534" name="Text Box 46">
            <a:extLst>
              <a:ext uri="{FF2B5EF4-FFF2-40B4-BE49-F238E27FC236}">
                <a16:creationId xmlns:a16="http://schemas.microsoft.com/office/drawing/2014/main" id="{12ACB83B-FB18-E742-39FF-CC8F4277BBA4}"/>
              </a:ext>
            </a:extLst>
          </p:cNvPr>
          <p:cNvSpPr txBox="1">
            <a:spLocks noChangeArrowheads="1"/>
          </p:cNvSpPr>
          <p:nvPr/>
        </p:nvSpPr>
        <p:spPr bwMode="auto">
          <a:xfrm>
            <a:off x="2455758" y="5244136"/>
            <a:ext cx="1067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Times New Roman" panose="02020603050405020304" pitchFamily="18" charset="0"/>
              </a:rPr>
              <a:t>Data Storage</a:t>
            </a:r>
          </a:p>
        </p:txBody>
      </p:sp>
      <p:sp>
        <p:nvSpPr>
          <p:cNvPr id="20535" name="AutoShape 47">
            <a:extLst>
              <a:ext uri="{FF2B5EF4-FFF2-40B4-BE49-F238E27FC236}">
                <a16:creationId xmlns:a16="http://schemas.microsoft.com/office/drawing/2014/main" id="{F58A6267-C410-CC5C-8A40-0E579A8B75A1}"/>
              </a:ext>
            </a:extLst>
          </p:cNvPr>
          <p:cNvSpPr>
            <a:spLocks/>
          </p:cNvSpPr>
          <p:nvPr/>
        </p:nvSpPr>
        <p:spPr bwMode="auto">
          <a:xfrm rot="5400000">
            <a:off x="1190479" y="4546373"/>
            <a:ext cx="114300" cy="1200150"/>
          </a:xfrm>
          <a:prstGeom prst="rightBrace">
            <a:avLst>
              <a:gd name="adj1" fmla="val 87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36" name="AutoShape 48">
            <a:extLst>
              <a:ext uri="{FF2B5EF4-FFF2-40B4-BE49-F238E27FC236}">
                <a16:creationId xmlns:a16="http://schemas.microsoft.com/office/drawing/2014/main" id="{44168A06-9A3F-FB27-C38C-3DD1DC52D150}"/>
              </a:ext>
            </a:extLst>
          </p:cNvPr>
          <p:cNvSpPr>
            <a:spLocks/>
          </p:cNvSpPr>
          <p:nvPr/>
        </p:nvSpPr>
        <p:spPr bwMode="auto">
          <a:xfrm rot="5400000">
            <a:off x="3189432" y="3986835"/>
            <a:ext cx="114300" cy="2400300"/>
          </a:xfrm>
          <a:prstGeom prst="rightBrace">
            <a:avLst>
              <a:gd name="adj1" fmla="val 1750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37" name="AutoShape 49">
            <a:extLst>
              <a:ext uri="{FF2B5EF4-FFF2-40B4-BE49-F238E27FC236}">
                <a16:creationId xmlns:a16="http://schemas.microsoft.com/office/drawing/2014/main" id="{4E4774A9-DF07-068B-E26B-F32830F745F6}"/>
              </a:ext>
            </a:extLst>
          </p:cNvPr>
          <p:cNvSpPr>
            <a:spLocks/>
          </p:cNvSpPr>
          <p:nvPr/>
        </p:nvSpPr>
        <p:spPr bwMode="auto">
          <a:xfrm rot="5400000">
            <a:off x="4952318" y="4758360"/>
            <a:ext cx="114300" cy="857250"/>
          </a:xfrm>
          <a:prstGeom prst="rightBrace">
            <a:avLst>
              <a:gd name="adj1" fmla="val 62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38" name="AutoShape 50">
            <a:extLst>
              <a:ext uri="{FF2B5EF4-FFF2-40B4-BE49-F238E27FC236}">
                <a16:creationId xmlns:a16="http://schemas.microsoft.com/office/drawing/2014/main" id="{11F573AF-4E40-D175-A704-314E9EB94296}"/>
              </a:ext>
            </a:extLst>
          </p:cNvPr>
          <p:cNvSpPr>
            <a:spLocks/>
          </p:cNvSpPr>
          <p:nvPr/>
        </p:nvSpPr>
        <p:spPr bwMode="auto">
          <a:xfrm rot="5400000">
            <a:off x="6377509" y="4429843"/>
            <a:ext cx="114300" cy="1543050"/>
          </a:xfrm>
          <a:prstGeom prst="rightBrace">
            <a:avLst>
              <a:gd name="adj1" fmla="val 112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40" name="AutoShape 7">
            <a:extLst>
              <a:ext uri="{FF2B5EF4-FFF2-40B4-BE49-F238E27FC236}">
                <a16:creationId xmlns:a16="http://schemas.microsoft.com/office/drawing/2014/main" id="{D27D6C9C-237F-24B9-6875-95A7051D4C13}"/>
              </a:ext>
            </a:extLst>
          </p:cNvPr>
          <p:cNvSpPr>
            <a:spLocks noChangeArrowheads="1"/>
          </p:cNvSpPr>
          <p:nvPr/>
        </p:nvSpPr>
        <p:spPr bwMode="auto">
          <a:xfrm>
            <a:off x="4618766" y="4152530"/>
            <a:ext cx="864910" cy="561975"/>
          </a:xfrm>
          <a:prstGeom prst="rightArrow">
            <a:avLst>
              <a:gd name="adj1" fmla="val 75009"/>
              <a:gd name="adj2" fmla="val 6017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20541" name="AutoShape 7">
            <a:extLst>
              <a:ext uri="{FF2B5EF4-FFF2-40B4-BE49-F238E27FC236}">
                <a16:creationId xmlns:a16="http://schemas.microsoft.com/office/drawing/2014/main" id="{04CBDB07-5CB6-CF0F-6672-F1B95BD59186}"/>
              </a:ext>
            </a:extLst>
          </p:cNvPr>
          <p:cNvSpPr>
            <a:spLocks noChangeArrowheads="1"/>
          </p:cNvSpPr>
          <p:nvPr/>
        </p:nvSpPr>
        <p:spPr bwMode="auto">
          <a:xfrm>
            <a:off x="4618766" y="2734980"/>
            <a:ext cx="864910" cy="561975"/>
          </a:xfrm>
          <a:prstGeom prst="rightArrow">
            <a:avLst>
              <a:gd name="adj1" fmla="val 75009"/>
              <a:gd name="adj2" fmla="val 6017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a:p>
        </p:txBody>
      </p:sp>
      <p:sp>
        <p:nvSpPr>
          <p:cNvPr id="4" name="TextBox 3">
            <a:extLst>
              <a:ext uri="{FF2B5EF4-FFF2-40B4-BE49-F238E27FC236}">
                <a16:creationId xmlns:a16="http://schemas.microsoft.com/office/drawing/2014/main" id="{7627B57E-2102-850E-515D-D08CB6010BF8}"/>
              </a:ext>
            </a:extLst>
          </p:cNvPr>
          <p:cNvSpPr txBox="1"/>
          <p:nvPr/>
        </p:nvSpPr>
        <p:spPr>
          <a:xfrm>
            <a:off x="7299050" y="2800130"/>
            <a:ext cx="1476376" cy="1200329"/>
          </a:xfrm>
          <a:prstGeom prst="rect">
            <a:avLst/>
          </a:prstGeom>
          <a:noFill/>
        </p:spPr>
        <p:txBody>
          <a:bodyPr wrap="square" rtlCol="0">
            <a:spAutoFit/>
          </a:bodyPr>
          <a:lstStyle/>
          <a:p>
            <a:r>
              <a:rPr lang="en-US" dirty="0">
                <a:solidFill>
                  <a:srgbClr val="000099"/>
                </a:solidFill>
              </a:rPr>
              <a:t>What is the ideal storage type for data storage?</a:t>
            </a:r>
          </a:p>
        </p:txBody>
      </p:sp>
    </p:spTree>
    <p:extLst>
      <p:ext uri="{BB962C8B-B14F-4D97-AF65-F5344CB8AC3E}">
        <p14:creationId xmlns:p14="http://schemas.microsoft.com/office/powerpoint/2010/main" val="308451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A508F74A-DD1F-DCF7-0064-6D506531CF23}"/>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CB178E26-6FE8-4A78-BA0D-C4B3F7C3FF41}" type="slidenum">
              <a:rPr lang="en-US" altLang="en-US" smtClean="0"/>
              <a:pPr eaLnBrk="1" hangingPunct="1"/>
              <a:t>24</a:t>
            </a:fld>
            <a:endParaRPr lang="en-US" altLang="en-US" sz="900"/>
          </a:p>
        </p:txBody>
      </p:sp>
      <p:sp>
        <p:nvSpPr>
          <p:cNvPr id="12291" name="AutoShape 2">
            <a:extLst>
              <a:ext uri="{FF2B5EF4-FFF2-40B4-BE49-F238E27FC236}">
                <a16:creationId xmlns:a16="http://schemas.microsoft.com/office/drawing/2014/main" id="{70F69AA7-8A2D-5585-E1A6-ABBE1CF3DED8}"/>
              </a:ext>
            </a:extLst>
          </p:cNvPr>
          <p:cNvSpPr>
            <a:spLocks noChangeArrowheads="1"/>
          </p:cNvSpPr>
          <p:nvPr/>
        </p:nvSpPr>
        <p:spPr bwMode="auto">
          <a:xfrm>
            <a:off x="2504256" y="2766083"/>
            <a:ext cx="1508522" cy="733663"/>
          </a:xfrm>
          <a:prstGeom prst="flowChartMagneticDisk">
            <a:avLst/>
          </a:prstGeom>
          <a:solidFill>
            <a:srgbClr val="6666FF"/>
          </a:solidFill>
          <a:ln w="9525">
            <a:solidFill>
              <a:srgbClr val="000000"/>
            </a:solidFill>
            <a:round/>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488899" name="Rectangle 3">
            <a:extLst>
              <a:ext uri="{FF2B5EF4-FFF2-40B4-BE49-F238E27FC236}">
                <a16:creationId xmlns:a16="http://schemas.microsoft.com/office/drawing/2014/main" id="{2F1C17B4-C427-F10E-622C-E0B2A11E6692}"/>
              </a:ext>
            </a:extLst>
          </p:cNvPr>
          <p:cNvSpPr>
            <a:spLocks noChangeArrowheads="1"/>
          </p:cNvSpPr>
          <p:nvPr/>
        </p:nvSpPr>
        <p:spPr bwMode="auto">
          <a:xfrm>
            <a:off x="588011" y="183426"/>
            <a:ext cx="7738403" cy="457200"/>
          </a:xfrm>
          <a:prstGeom prst="rect">
            <a:avLst/>
          </a:prstGeom>
          <a:solidFill>
            <a:schemeClr val="bg1"/>
          </a:solidFill>
          <a:ln w="9525">
            <a:noFill/>
            <a:miter lim="800000"/>
            <a:headEnd/>
            <a:tailEnd/>
          </a:ln>
          <a:effectLst/>
        </p:spPr>
        <p:txBody>
          <a:bodyPr lIns="69056" tIns="34529" rIns="69056" bIns="34529" anchor="b"/>
          <a:lstStyle/>
          <a:p>
            <a:pPr eaLnBrk="0" hangingPunct="0">
              <a:defRPr/>
            </a:pPr>
            <a:r>
              <a:rPr lang="en-US" sz="4000" dirty="0"/>
              <a:t>Data Warehouse Architecture</a:t>
            </a:r>
          </a:p>
        </p:txBody>
      </p:sp>
      <p:sp>
        <p:nvSpPr>
          <p:cNvPr id="12293" name="Rectangle 4">
            <a:extLst>
              <a:ext uri="{FF2B5EF4-FFF2-40B4-BE49-F238E27FC236}">
                <a16:creationId xmlns:a16="http://schemas.microsoft.com/office/drawing/2014/main" id="{B7F4CD76-F76F-7AB3-D62E-A234996687A0}"/>
              </a:ext>
            </a:extLst>
          </p:cNvPr>
          <p:cNvSpPr>
            <a:spLocks noChangeArrowheads="1"/>
          </p:cNvSpPr>
          <p:nvPr/>
        </p:nvSpPr>
        <p:spPr bwMode="auto">
          <a:xfrm>
            <a:off x="2114550" y="1485900"/>
            <a:ext cx="5029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294" name="Rectangle 5">
            <a:extLst>
              <a:ext uri="{FF2B5EF4-FFF2-40B4-BE49-F238E27FC236}">
                <a16:creationId xmlns:a16="http://schemas.microsoft.com/office/drawing/2014/main" id="{DAB814B5-461D-5FFB-5B3A-157230E35C09}"/>
              </a:ext>
            </a:extLst>
          </p:cNvPr>
          <p:cNvSpPr>
            <a:spLocks noChangeArrowheads="1"/>
          </p:cNvSpPr>
          <p:nvPr/>
        </p:nvSpPr>
        <p:spPr bwMode="auto">
          <a:xfrm>
            <a:off x="2684055" y="2925086"/>
            <a:ext cx="1159741" cy="62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Times New Roman" panose="02020603050405020304" pitchFamily="18" charset="0"/>
              </a:rPr>
              <a:t>Data</a:t>
            </a:r>
          </a:p>
          <a:p>
            <a:pPr algn="ctr"/>
            <a:r>
              <a:rPr lang="en-US" altLang="en-US" sz="1800" dirty="0">
                <a:latin typeface="Times New Roman" panose="02020603050405020304" pitchFamily="18" charset="0"/>
              </a:rPr>
              <a:t>Warehouse</a:t>
            </a:r>
          </a:p>
        </p:txBody>
      </p:sp>
      <p:sp>
        <p:nvSpPr>
          <p:cNvPr id="12295" name="Oval 6">
            <a:extLst>
              <a:ext uri="{FF2B5EF4-FFF2-40B4-BE49-F238E27FC236}">
                <a16:creationId xmlns:a16="http://schemas.microsoft.com/office/drawing/2014/main" id="{47F93A63-D72F-2EC0-A02A-2048D33D71E9}"/>
              </a:ext>
            </a:extLst>
          </p:cNvPr>
          <p:cNvSpPr>
            <a:spLocks noChangeArrowheads="1"/>
          </p:cNvSpPr>
          <p:nvPr/>
        </p:nvSpPr>
        <p:spPr bwMode="auto">
          <a:xfrm>
            <a:off x="5281575" y="1881736"/>
            <a:ext cx="1476375" cy="26765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296" name="AutoShape 7">
            <a:extLst>
              <a:ext uri="{FF2B5EF4-FFF2-40B4-BE49-F238E27FC236}">
                <a16:creationId xmlns:a16="http://schemas.microsoft.com/office/drawing/2014/main" id="{65304B31-6A3C-7E62-A7E5-0C0FF2724015}"/>
              </a:ext>
            </a:extLst>
          </p:cNvPr>
          <p:cNvSpPr>
            <a:spLocks noChangeArrowheads="1"/>
          </p:cNvSpPr>
          <p:nvPr/>
        </p:nvSpPr>
        <p:spPr bwMode="auto">
          <a:xfrm>
            <a:off x="4227158" y="2757885"/>
            <a:ext cx="676275" cy="561975"/>
          </a:xfrm>
          <a:prstGeom prst="rightArrow">
            <a:avLst>
              <a:gd name="adj1" fmla="val 75009"/>
              <a:gd name="adj2" fmla="val 6017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12297" name="Group 8">
            <a:extLst>
              <a:ext uri="{FF2B5EF4-FFF2-40B4-BE49-F238E27FC236}">
                <a16:creationId xmlns:a16="http://schemas.microsoft.com/office/drawing/2014/main" id="{43C86AF2-0E5C-F9F4-63B6-1C4598FA1A45}"/>
              </a:ext>
            </a:extLst>
          </p:cNvPr>
          <p:cNvGrpSpPr>
            <a:grpSpLocks/>
          </p:cNvGrpSpPr>
          <p:nvPr/>
        </p:nvGrpSpPr>
        <p:grpSpPr bwMode="auto">
          <a:xfrm>
            <a:off x="1553014" y="2353072"/>
            <a:ext cx="1003639" cy="1647825"/>
            <a:chOff x="1252" y="1876"/>
            <a:chExt cx="760" cy="1384"/>
          </a:xfrm>
        </p:grpSpPr>
        <p:sp>
          <p:nvSpPr>
            <p:cNvPr id="12340" name="AutoShape 9">
              <a:extLst>
                <a:ext uri="{FF2B5EF4-FFF2-40B4-BE49-F238E27FC236}">
                  <a16:creationId xmlns:a16="http://schemas.microsoft.com/office/drawing/2014/main" id="{A6682193-F7E7-86A2-7B93-455B4070F693}"/>
                </a:ext>
              </a:extLst>
            </p:cNvPr>
            <p:cNvSpPr>
              <a:spLocks noChangeArrowheads="1"/>
            </p:cNvSpPr>
            <p:nvPr/>
          </p:nvSpPr>
          <p:spPr bwMode="auto">
            <a:xfrm>
              <a:off x="1252" y="1876"/>
              <a:ext cx="760" cy="1384"/>
            </a:xfrm>
            <a:prstGeom prst="rightArrow">
              <a:avLst>
                <a:gd name="adj1" fmla="val 75009"/>
                <a:gd name="adj2" fmla="val 5000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41" name="Rectangle 10">
              <a:extLst>
                <a:ext uri="{FF2B5EF4-FFF2-40B4-BE49-F238E27FC236}">
                  <a16:creationId xmlns:a16="http://schemas.microsoft.com/office/drawing/2014/main" id="{032D9504-17E0-2CE2-AD5C-6B01BAC2B553}"/>
                </a:ext>
              </a:extLst>
            </p:cNvPr>
            <p:cNvSpPr>
              <a:spLocks noChangeArrowheads="1"/>
            </p:cNvSpPr>
            <p:nvPr/>
          </p:nvSpPr>
          <p:spPr bwMode="auto">
            <a:xfrm>
              <a:off x="1258" y="2228"/>
              <a:ext cx="68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b="1" dirty="0">
                  <a:latin typeface="Times New Roman" panose="02020603050405020304" pitchFamily="18" charset="0"/>
                </a:rPr>
                <a:t>Extract</a:t>
              </a:r>
            </a:p>
            <a:p>
              <a:r>
                <a:rPr lang="en-US" altLang="en-US" sz="1200" b="1" dirty="0">
                  <a:latin typeface="Times New Roman" panose="02020603050405020304" pitchFamily="18" charset="0"/>
                </a:rPr>
                <a:t>Transform</a:t>
              </a:r>
            </a:p>
            <a:p>
              <a:r>
                <a:rPr lang="en-US" altLang="en-US" sz="1200" b="1" dirty="0">
                  <a:latin typeface="Times New Roman" panose="02020603050405020304" pitchFamily="18" charset="0"/>
                </a:rPr>
                <a:t>Load </a:t>
              </a:r>
              <a:r>
                <a:rPr lang="en-US" altLang="en-US" sz="1200" dirty="0">
                  <a:latin typeface="Times New Roman" panose="02020603050405020304" pitchFamily="18" charset="0"/>
                </a:rPr>
                <a:t>(ETL)</a:t>
              </a:r>
            </a:p>
          </p:txBody>
        </p:sp>
      </p:grpSp>
      <p:sp>
        <p:nvSpPr>
          <p:cNvPr id="12298" name="Rectangle 11">
            <a:extLst>
              <a:ext uri="{FF2B5EF4-FFF2-40B4-BE49-F238E27FC236}">
                <a16:creationId xmlns:a16="http://schemas.microsoft.com/office/drawing/2014/main" id="{A00074F5-BFE8-C4C3-2E8F-BAF0F6B4516F}"/>
              </a:ext>
            </a:extLst>
          </p:cNvPr>
          <p:cNvSpPr>
            <a:spLocks noChangeArrowheads="1"/>
          </p:cNvSpPr>
          <p:nvPr/>
        </p:nvSpPr>
        <p:spPr bwMode="auto">
          <a:xfrm>
            <a:off x="3822344" y="4981973"/>
            <a:ext cx="1428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t>OLAP Engine</a:t>
            </a:r>
          </a:p>
        </p:txBody>
      </p:sp>
      <p:sp>
        <p:nvSpPr>
          <p:cNvPr id="12299" name="Rectangle 12">
            <a:extLst>
              <a:ext uri="{FF2B5EF4-FFF2-40B4-BE49-F238E27FC236}">
                <a16:creationId xmlns:a16="http://schemas.microsoft.com/office/drawing/2014/main" id="{C18BBACB-580D-71B7-ADE5-B6054F5FD73A}"/>
              </a:ext>
            </a:extLst>
          </p:cNvPr>
          <p:cNvSpPr>
            <a:spLocks noChangeArrowheads="1"/>
          </p:cNvSpPr>
          <p:nvPr/>
        </p:nvSpPr>
        <p:spPr bwMode="auto">
          <a:xfrm>
            <a:off x="5422545" y="2410222"/>
            <a:ext cx="1287211" cy="117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Times New Roman" panose="02020603050405020304" pitchFamily="18" charset="0"/>
              </a:rPr>
              <a:t>Analysis</a:t>
            </a:r>
          </a:p>
          <a:p>
            <a:r>
              <a:rPr lang="en-US" altLang="en-US" sz="1800" dirty="0">
                <a:latin typeface="Times New Roman" panose="02020603050405020304" pitchFamily="18" charset="0"/>
              </a:rPr>
              <a:t>Query</a:t>
            </a:r>
          </a:p>
          <a:p>
            <a:r>
              <a:rPr lang="en-US" altLang="en-US" sz="1800" dirty="0">
                <a:latin typeface="Times New Roman" panose="02020603050405020304" pitchFamily="18" charset="0"/>
              </a:rPr>
              <a:t>Reports</a:t>
            </a:r>
          </a:p>
          <a:p>
            <a:r>
              <a:rPr lang="en-US" altLang="en-US" sz="1800" dirty="0">
                <a:latin typeface="Times New Roman" panose="02020603050405020304" pitchFamily="18" charset="0"/>
              </a:rPr>
              <a:t>Data mining</a:t>
            </a:r>
          </a:p>
        </p:txBody>
      </p:sp>
      <p:sp>
        <p:nvSpPr>
          <p:cNvPr id="12304" name="Rectangle 20">
            <a:extLst>
              <a:ext uri="{FF2B5EF4-FFF2-40B4-BE49-F238E27FC236}">
                <a16:creationId xmlns:a16="http://schemas.microsoft.com/office/drawing/2014/main" id="{C4EC207D-1A39-508D-77BE-78153C8EE075}"/>
              </a:ext>
            </a:extLst>
          </p:cNvPr>
          <p:cNvSpPr>
            <a:spLocks noChangeArrowheads="1"/>
          </p:cNvSpPr>
          <p:nvPr/>
        </p:nvSpPr>
        <p:spPr bwMode="auto">
          <a:xfrm>
            <a:off x="243327" y="4924822"/>
            <a:ext cx="1364155"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Times New Roman" panose="02020603050405020304" pitchFamily="18" charset="0"/>
              </a:rPr>
              <a:t>Data Sources</a:t>
            </a:r>
          </a:p>
        </p:txBody>
      </p:sp>
      <p:sp>
        <p:nvSpPr>
          <p:cNvPr id="12305" name="Rectangle 21">
            <a:extLst>
              <a:ext uri="{FF2B5EF4-FFF2-40B4-BE49-F238E27FC236}">
                <a16:creationId xmlns:a16="http://schemas.microsoft.com/office/drawing/2014/main" id="{60AD77C5-64C7-5854-B3A5-7D89DD261431}"/>
              </a:ext>
            </a:extLst>
          </p:cNvPr>
          <p:cNvSpPr>
            <a:spLocks noChangeArrowheads="1"/>
          </p:cNvSpPr>
          <p:nvPr/>
        </p:nvSpPr>
        <p:spPr bwMode="auto">
          <a:xfrm>
            <a:off x="5529225" y="4981021"/>
            <a:ext cx="7181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Times New Roman" panose="02020603050405020304" pitchFamily="18" charset="0"/>
              </a:rPr>
              <a:t>Serving</a:t>
            </a:r>
          </a:p>
        </p:txBody>
      </p:sp>
      <p:sp>
        <p:nvSpPr>
          <p:cNvPr id="12306" name="Rectangle 22">
            <a:extLst>
              <a:ext uri="{FF2B5EF4-FFF2-40B4-BE49-F238E27FC236}">
                <a16:creationId xmlns:a16="http://schemas.microsoft.com/office/drawing/2014/main" id="{08FCD86D-E041-B505-C264-0FD4A8C7D6FD}"/>
              </a:ext>
            </a:extLst>
          </p:cNvPr>
          <p:cNvSpPr>
            <a:spLocks noChangeArrowheads="1"/>
          </p:cNvSpPr>
          <p:nvPr/>
        </p:nvSpPr>
        <p:spPr bwMode="auto">
          <a:xfrm>
            <a:off x="4210488" y="2855516"/>
            <a:ext cx="665246"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a:latin typeface="Times New Roman" panose="02020603050405020304" pitchFamily="18" charset="0"/>
              </a:rPr>
              <a:t>Serve</a:t>
            </a:r>
          </a:p>
        </p:txBody>
      </p:sp>
      <p:sp>
        <p:nvSpPr>
          <p:cNvPr id="12307" name="AutoShape 23">
            <a:extLst>
              <a:ext uri="{FF2B5EF4-FFF2-40B4-BE49-F238E27FC236}">
                <a16:creationId xmlns:a16="http://schemas.microsoft.com/office/drawing/2014/main" id="{DE8C99E8-0678-1839-0B62-25AE0A70FA88}"/>
              </a:ext>
            </a:extLst>
          </p:cNvPr>
          <p:cNvSpPr>
            <a:spLocks noChangeArrowheads="1"/>
          </p:cNvSpPr>
          <p:nvPr/>
        </p:nvSpPr>
        <p:spPr bwMode="auto">
          <a:xfrm>
            <a:off x="4450994" y="2124471"/>
            <a:ext cx="566738" cy="509588"/>
          </a:xfrm>
          <a:prstGeom prst="cube">
            <a:avLst>
              <a:gd name="adj" fmla="val 24995"/>
            </a:avLst>
          </a:prstGeom>
          <a:solidFill>
            <a:srgbClr val="FCFEB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08" name="AutoShape 24">
            <a:extLst>
              <a:ext uri="{FF2B5EF4-FFF2-40B4-BE49-F238E27FC236}">
                <a16:creationId xmlns:a16="http://schemas.microsoft.com/office/drawing/2014/main" id="{A6CB4AFB-5CB3-D5E3-D2CA-1B550095554E}"/>
              </a:ext>
            </a:extLst>
          </p:cNvPr>
          <p:cNvSpPr>
            <a:spLocks noChangeArrowheads="1"/>
          </p:cNvSpPr>
          <p:nvPr/>
        </p:nvSpPr>
        <p:spPr bwMode="auto">
          <a:xfrm>
            <a:off x="4508144" y="3610371"/>
            <a:ext cx="509588" cy="509588"/>
          </a:xfrm>
          <a:prstGeom prst="cube">
            <a:avLst>
              <a:gd name="adj" fmla="val 24995"/>
            </a:avLst>
          </a:prstGeom>
          <a:solidFill>
            <a:srgbClr val="FCFEB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09" name="AutoShape 25">
            <a:extLst>
              <a:ext uri="{FF2B5EF4-FFF2-40B4-BE49-F238E27FC236}">
                <a16:creationId xmlns:a16="http://schemas.microsoft.com/office/drawing/2014/main" id="{662D838D-4AFC-9CA6-FF8C-F4A1553C9052}"/>
              </a:ext>
            </a:extLst>
          </p:cNvPr>
          <p:cNvSpPr>
            <a:spLocks noChangeArrowheads="1"/>
          </p:cNvSpPr>
          <p:nvPr/>
        </p:nvSpPr>
        <p:spPr bwMode="auto">
          <a:xfrm>
            <a:off x="2565045" y="3631922"/>
            <a:ext cx="219075" cy="219075"/>
          </a:xfrm>
          <a:prstGeom prst="downArrow">
            <a:avLst>
              <a:gd name="adj1" fmla="val 50000"/>
              <a:gd name="adj2" fmla="val 50005"/>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10" name="AutoShape 26">
            <a:extLst>
              <a:ext uri="{FF2B5EF4-FFF2-40B4-BE49-F238E27FC236}">
                <a16:creationId xmlns:a16="http://schemas.microsoft.com/office/drawing/2014/main" id="{5168FA07-0719-6268-EAA8-A52388A657AF}"/>
              </a:ext>
            </a:extLst>
          </p:cNvPr>
          <p:cNvSpPr>
            <a:spLocks noChangeArrowheads="1"/>
          </p:cNvSpPr>
          <p:nvPr/>
        </p:nvSpPr>
        <p:spPr bwMode="auto">
          <a:xfrm>
            <a:off x="3593745" y="3631922"/>
            <a:ext cx="219075" cy="219075"/>
          </a:xfrm>
          <a:prstGeom prst="downArrow">
            <a:avLst>
              <a:gd name="adj1" fmla="val 50000"/>
              <a:gd name="adj2" fmla="val 50005"/>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11" name="AutoShape 27">
            <a:extLst>
              <a:ext uri="{FF2B5EF4-FFF2-40B4-BE49-F238E27FC236}">
                <a16:creationId xmlns:a16="http://schemas.microsoft.com/office/drawing/2014/main" id="{5FCD0BF4-E93C-BD3F-01E3-503E5AFD551A}"/>
              </a:ext>
            </a:extLst>
          </p:cNvPr>
          <p:cNvSpPr>
            <a:spLocks noChangeArrowheads="1"/>
          </p:cNvSpPr>
          <p:nvPr/>
        </p:nvSpPr>
        <p:spPr bwMode="auto">
          <a:xfrm>
            <a:off x="3079395" y="3661902"/>
            <a:ext cx="219075" cy="219075"/>
          </a:xfrm>
          <a:prstGeom prst="downArrow">
            <a:avLst>
              <a:gd name="adj1" fmla="val 50000"/>
              <a:gd name="adj2" fmla="val 50005"/>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12" name="Rectangle 28">
            <a:extLst>
              <a:ext uri="{FF2B5EF4-FFF2-40B4-BE49-F238E27FC236}">
                <a16:creationId xmlns:a16="http://schemas.microsoft.com/office/drawing/2014/main" id="{B347241B-894C-6482-6758-1AA86BF6073E}"/>
              </a:ext>
            </a:extLst>
          </p:cNvPr>
          <p:cNvSpPr>
            <a:spLocks noChangeArrowheads="1"/>
          </p:cNvSpPr>
          <p:nvPr/>
        </p:nvSpPr>
        <p:spPr bwMode="auto">
          <a:xfrm>
            <a:off x="2784120" y="4669093"/>
            <a:ext cx="77425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350" dirty="0">
                <a:latin typeface="Times New Roman" panose="02020603050405020304" pitchFamily="18" charset="0"/>
              </a:rPr>
              <a:t>Data Marts</a:t>
            </a:r>
            <a:endParaRPr lang="en-US" altLang="en-US" sz="1800" dirty="0">
              <a:latin typeface="Times New Roman" panose="02020603050405020304" pitchFamily="18" charset="0"/>
            </a:endParaRPr>
          </a:p>
        </p:txBody>
      </p:sp>
      <p:sp>
        <p:nvSpPr>
          <p:cNvPr id="12313" name="Line 29">
            <a:extLst>
              <a:ext uri="{FF2B5EF4-FFF2-40B4-BE49-F238E27FC236}">
                <a16:creationId xmlns:a16="http://schemas.microsoft.com/office/drawing/2014/main" id="{37A4E1D0-E30E-6864-30FE-E653B0B0183D}"/>
              </a:ext>
            </a:extLst>
          </p:cNvPr>
          <p:cNvSpPr>
            <a:spLocks noChangeShapeType="1"/>
          </p:cNvSpPr>
          <p:nvPr/>
        </p:nvSpPr>
        <p:spPr bwMode="auto">
          <a:xfrm flipV="1">
            <a:off x="3879494" y="2410221"/>
            <a:ext cx="514350" cy="228600"/>
          </a:xfrm>
          <a:prstGeom prst="line">
            <a:avLst/>
          </a:prstGeom>
          <a:noFill/>
          <a:ln w="254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US" sz="1350"/>
          </a:p>
        </p:txBody>
      </p:sp>
      <p:sp>
        <p:nvSpPr>
          <p:cNvPr id="12314" name="Line 30">
            <a:extLst>
              <a:ext uri="{FF2B5EF4-FFF2-40B4-BE49-F238E27FC236}">
                <a16:creationId xmlns:a16="http://schemas.microsoft.com/office/drawing/2014/main" id="{8CB27367-4BAB-C10B-2692-A8F5A56468EC}"/>
              </a:ext>
            </a:extLst>
          </p:cNvPr>
          <p:cNvSpPr>
            <a:spLocks noChangeShapeType="1"/>
          </p:cNvSpPr>
          <p:nvPr/>
        </p:nvSpPr>
        <p:spPr bwMode="auto">
          <a:xfrm flipV="1">
            <a:off x="4108094" y="4010421"/>
            <a:ext cx="342900" cy="342900"/>
          </a:xfrm>
          <a:prstGeom prst="line">
            <a:avLst/>
          </a:prstGeom>
          <a:noFill/>
          <a:ln w="254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US" sz="1350"/>
          </a:p>
        </p:txBody>
      </p:sp>
      <p:sp>
        <p:nvSpPr>
          <p:cNvPr id="12315" name="AutoShape 31">
            <a:extLst>
              <a:ext uri="{FF2B5EF4-FFF2-40B4-BE49-F238E27FC236}">
                <a16:creationId xmlns:a16="http://schemas.microsoft.com/office/drawing/2014/main" id="{65298E8B-D619-BD74-DB7A-C895AB1B5117}"/>
              </a:ext>
            </a:extLst>
          </p:cNvPr>
          <p:cNvSpPr>
            <a:spLocks noChangeArrowheads="1"/>
          </p:cNvSpPr>
          <p:nvPr/>
        </p:nvSpPr>
        <p:spPr bwMode="auto">
          <a:xfrm>
            <a:off x="2393595" y="3929341"/>
            <a:ext cx="503635" cy="733663"/>
          </a:xfrm>
          <a:prstGeom prst="flowChartMagneticDisk">
            <a:avLst/>
          </a:prstGeom>
          <a:solidFill>
            <a:srgbClr val="FFFF00"/>
          </a:solidFill>
          <a:ln w="9525">
            <a:solidFill>
              <a:srgbClr val="000000"/>
            </a:solidFill>
            <a:round/>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16" name="AutoShape 32">
            <a:extLst>
              <a:ext uri="{FF2B5EF4-FFF2-40B4-BE49-F238E27FC236}">
                <a16:creationId xmlns:a16="http://schemas.microsoft.com/office/drawing/2014/main" id="{36C5B66F-959E-6276-665A-2CBA66C4D334}"/>
              </a:ext>
            </a:extLst>
          </p:cNvPr>
          <p:cNvSpPr>
            <a:spLocks noChangeArrowheads="1"/>
          </p:cNvSpPr>
          <p:nvPr/>
        </p:nvSpPr>
        <p:spPr bwMode="auto">
          <a:xfrm>
            <a:off x="2965095" y="3929341"/>
            <a:ext cx="503635" cy="733663"/>
          </a:xfrm>
          <a:prstGeom prst="flowChartMagneticDisk">
            <a:avLst/>
          </a:prstGeom>
          <a:solidFill>
            <a:srgbClr val="FFFF00"/>
          </a:solidFill>
          <a:ln w="9525">
            <a:solidFill>
              <a:srgbClr val="000000"/>
            </a:solidFill>
            <a:round/>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17" name="AutoShape 33">
            <a:extLst>
              <a:ext uri="{FF2B5EF4-FFF2-40B4-BE49-F238E27FC236}">
                <a16:creationId xmlns:a16="http://schemas.microsoft.com/office/drawing/2014/main" id="{5E1F879B-511E-1B00-30CD-A51F57488DC6}"/>
              </a:ext>
            </a:extLst>
          </p:cNvPr>
          <p:cNvSpPr>
            <a:spLocks noChangeArrowheads="1"/>
          </p:cNvSpPr>
          <p:nvPr/>
        </p:nvSpPr>
        <p:spPr bwMode="auto">
          <a:xfrm>
            <a:off x="3536595" y="3929341"/>
            <a:ext cx="503635" cy="733663"/>
          </a:xfrm>
          <a:prstGeom prst="flowChartMagneticDisk">
            <a:avLst/>
          </a:prstGeom>
          <a:solidFill>
            <a:srgbClr val="FFFF00"/>
          </a:solidFill>
          <a:ln w="9525">
            <a:solidFill>
              <a:srgbClr val="000000"/>
            </a:solidFill>
            <a:round/>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12318" name="Group 34">
            <a:extLst>
              <a:ext uri="{FF2B5EF4-FFF2-40B4-BE49-F238E27FC236}">
                <a16:creationId xmlns:a16="http://schemas.microsoft.com/office/drawing/2014/main" id="{38B43A48-0A3D-C5EC-9E39-026B4269DE94}"/>
              </a:ext>
            </a:extLst>
          </p:cNvPr>
          <p:cNvGrpSpPr>
            <a:grpSpLocks/>
          </p:cNvGrpSpPr>
          <p:nvPr/>
        </p:nvGrpSpPr>
        <p:grpSpPr bwMode="auto">
          <a:xfrm>
            <a:off x="279045" y="1495821"/>
            <a:ext cx="1202531" cy="2909888"/>
            <a:chOff x="148" y="1440"/>
            <a:chExt cx="1010" cy="2444"/>
          </a:xfrm>
        </p:grpSpPr>
        <p:sp>
          <p:nvSpPr>
            <p:cNvPr id="12329" name="Oval 35">
              <a:extLst>
                <a:ext uri="{FF2B5EF4-FFF2-40B4-BE49-F238E27FC236}">
                  <a16:creationId xmlns:a16="http://schemas.microsoft.com/office/drawing/2014/main" id="{48AC6B82-B773-CC70-8B32-AE30918DDD3E}"/>
                </a:ext>
              </a:extLst>
            </p:cNvPr>
            <p:cNvSpPr>
              <a:spLocks noChangeArrowheads="1"/>
            </p:cNvSpPr>
            <p:nvPr/>
          </p:nvSpPr>
          <p:spPr bwMode="auto">
            <a:xfrm>
              <a:off x="576" y="2256"/>
              <a:ext cx="472" cy="172"/>
            </a:xfrm>
            <a:prstGeom prst="ellipse">
              <a:avLst/>
            </a:prstGeom>
            <a:solidFill>
              <a:srgbClr val="FCFEB9"/>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30" name="Oval 36">
              <a:extLst>
                <a:ext uri="{FF2B5EF4-FFF2-40B4-BE49-F238E27FC236}">
                  <a16:creationId xmlns:a16="http://schemas.microsoft.com/office/drawing/2014/main" id="{594C591B-F743-16A1-8CA7-A2681446AED4}"/>
                </a:ext>
              </a:extLst>
            </p:cNvPr>
            <p:cNvSpPr>
              <a:spLocks noChangeArrowheads="1"/>
            </p:cNvSpPr>
            <p:nvPr/>
          </p:nvSpPr>
          <p:spPr bwMode="auto">
            <a:xfrm>
              <a:off x="148" y="1440"/>
              <a:ext cx="1000" cy="244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31" name="Oval 37">
              <a:extLst>
                <a:ext uri="{FF2B5EF4-FFF2-40B4-BE49-F238E27FC236}">
                  <a16:creationId xmlns:a16="http://schemas.microsoft.com/office/drawing/2014/main" id="{4496F689-1AEA-77C7-37EE-9A1C98058DD0}"/>
                </a:ext>
              </a:extLst>
            </p:cNvPr>
            <p:cNvSpPr>
              <a:spLocks noChangeArrowheads="1"/>
            </p:cNvSpPr>
            <p:nvPr/>
          </p:nvSpPr>
          <p:spPr bwMode="auto">
            <a:xfrm>
              <a:off x="240" y="2256"/>
              <a:ext cx="472" cy="172"/>
            </a:xfrm>
            <a:prstGeom prst="ellipse">
              <a:avLst/>
            </a:prstGeom>
            <a:solidFill>
              <a:srgbClr val="FCFEB9"/>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32" name="Rectangle 38">
              <a:extLst>
                <a:ext uri="{FF2B5EF4-FFF2-40B4-BE49-F238E27FC236}">
                  <a16:creationId xmlns:a16="http://schemas.microsoft.com/office/drawing/2014/main" id="{5B1613BF-8B16-74BB-7ED8-C1876E7F7EBD}"/>
                </a:ext>
              </a:extLst>
            </p:cNvPr>
            <p:cNvSpPr>
              <a:spLocks noChangeArrowheads="1"/>
            </p:cNvSpPr>
            <p:nvPr/>
          </p:nvSpPr>
          <p:spPr bwMode="auto">
            <a:xfrm>
              <a:off x="240" y="2448"/>
              <a:ext cx="91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Operational </a:t>
              </a:r>
            </a:p>
            <a:p>
              <a:r>
                <a:rPr lang="en-US" altLang="en-US" sz="1500">
                  <a:latin typeface="Times New Roman" panose="02020603050405020304" pitchFamily="18" charset="0"/>
                </a:rPr>
                <a:t>DBs</a:t>
              </a:r>
            </a:p>
          </p:txBody>
        </p:sp>
        <p:sp>
          <p:nvSpPr>
            <p:cNvPr id="12333" name="Rectangle 39">
              <a:extLst>
                <a:ext uri="{FF2B5EF4-FFF2-40B4-BE49-F238E27FC236}">
                  <a16:creationId xmlns:a16="http://schemas.microsoft.com/office/drawing/2014/main" id="{07F56D2E-18CB-9D7C-12EC-79F3169A4121}"/>
                </a:ext>
              </a:extLst>
            </p:cNvPr>
            <p:cNvSpPr>
              <a:spLocks noChangeArrowheads="1"/>
            </p:cNvSpPr>
            <p:nvPr/>
          </p:nvSpPr>
          <p:spPr bwMode="auto">
            <a:xfrm>
              <a:off x="288" y="1776"/>
              <a:ext cx="69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Other</a:t>
              </a:r>
            </a:p>
            <a:p>
              <a:r>
                <a:rPr lang="en-US" altLang="en-US" sz="1500">
                  <a:latin typeface="Times New Roman" panose="02020603050405020304" pitchFamily="18" charset="0"/>
                </a:rPr>
                <a:t>sources</a:t>
              </a:r>
            </a:p>
          </p:txBody>
        </p:sp>
        <p:sp>
          <p:nvSpPr>
            <p:cNvPr id="12334" name="AutoShape 40">
              <a:extLst>
                <a:ext uri="{FF2B5EF4-FFF2-40B4-BE49-F238E27FC236}">
                  <a16:creationId xmlns:a16="http://schemas.microsoft.com/office/drawing/2014/main" id="{809366CD-2014-EBF8-258C-9FD5B56AB33E}"/>
                </a:ext>
              </a:extLst>
            </p:cNvPr>
            <p:cNvSpPr>
              <a:spLocks noChangeArrowheads="1"/>
            </p:cNvSpPr>
            <p:nvPr/>
          </p:nvSpPr>
          <p:spPr bwMode="auto">
            <a:xfrm>
              <a:off x="365" y="3234"/>
              <a:ext cx="155" cy="616"/>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35" name="AutoShape 41">
              <a:extLst>
                <a:ext uri="{FF2B5EF4-FFF2-40B4-BE49-F238E27FC236}">
                  <a16:creationId xmlns:a16="http://schemas.microsoft.com/office/drawing/2014/main" id="{98005CDF-76BF-861D-9136-254B7EC227B7}"/>
                </a:ext>
              </a:extLst>
            </p:cNvPr>
            <p:cNvSpPr>
              <a:spLocks noChangeArrowheads="1"/>
            </p:cNvSpPr>
            <p:nvPr/>
          </p:nvSpPr>
          <p:spPr bwMode="auto">
            <a:xfrm>
              <a:off x="461" y="2965"/>
              <a:ext cx="155" cy="616"/>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36" name="AutoShape 42">
              <a:extLst>
                <a:ext uri="{FF2B5EF4-FFF2-40B4-BE49-F238E27FC236}">
                  <a16:creationId xmlns:a16="http://schemas.microsoft.com/office/drawing/2014/main" id="{963C94F1-1D9E-5A49-89B1-AD2C1A652B55}"/>
                </a:ext>
              </a:extLst>
            </p:cNvPr>
            <p:cNvSpPr>
              <a:spLocks noChangeArrowheads="1"/>
            </p:cNvSpPr>
            <p:nvPr/>
          </p:nvSpPr>
          <p:spPr bwMode="auto">
            <a:xfrm>
              <a:off x="615" y="2687"/>
              <a:ext cx="155" cy="616"/>
            </a:xfrm>
            <a:prstGeom prst="flowChartMagneticDisk">
              <a:avLst/>
            </a:prstGeom>
            <a:solidFill>
              <a:srgbClr val="9A87F9"/>
            </a:solidFill>
            <a:ln w="9525">
              <a:solidFill>
                <a:srgbClr val="000000"/>
              </a:solidFill>
              <a:round/>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sp>
        <p:nvSpPr>
          <p:cNvPr id="12319" name="Line 43">
            <a:extLst>
              <a:ext uri="{FF2B5EF4-FFF2-40B4-BE49-F238E27FC236}">
                <a16:creationId xmlns:a16="http://schemas.microsoft.com/office/drawing/2014/main" id="{6B162C60-10B0-FB70-D047-0E784B00A175}"/>
              </a:ext>
            </a:extLst>
          </p:cNvPr>
          <p:cNvSpPr>
            <a:spLocks noChangeShapeType="1"/>
          </p:cNvSpPr>
          <p:nvPr/>
        </p:nvSpPr>
        <p:spPr bwMode="auto">
          <a:xfrm>
            <a:off x="1504873" y="1485900"/>
            <a:ext cx="0" cy="314325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2320" name="Line 44">
            <a:extLst>
              <a:ext uri="{FF2B5EF4-FFF2-40B4-BE49-F238E27FC236}">
                <a16:creationId xmlns:a16="http://schemas.microsoft.com/office/drawing/2014/main" id="{D4282E7C-E537-8E4A-7989-C1C778F82C68}"/>
              </a:ext>
            </a:extLst>
          </p:cNvPr>
          <p:cNvSpPr>
            <a:spLocks noChangeShapeType="1"/>
          </p:cNvSpPr>
          <p:nvPr/>
        </p:nvSpPr>
        <p:spPr bwMode="auto">
          <a:xfrm>
            <a:off x="4120274" y="1552971"/>
            <a:ext cx="0" cy="30861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2321" name="Line 45">
            <a:extLst>
              <a:ext uri="{FF2B5EF4-FFF2-40B4-BE49-F238E27FC236}">
                <a16:creationId xmlns:a16="http://schemas.microsoft.com/office/drawing/2014/main" id="{FF59506E-9979-627F-2D81-126CC760DA5A}"/>
              </a:ext>
            </a:extLst>
          </p:cNvPr>
          <p:cNvSpPr>
            <a:spLocks noChangeShapeType="1"/>
          </p:cNvSpPr>
          <p:nvPr/>
        </p:nvSpPr>
        <p:spPr bwMode="auto">
          <a:xfrm>
            <a:off x="5199564" y="1552971"/>
            <a:ext cx="0" cy="30861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12322" name="Text Box 46">
            <a:extLst>
              <a:ext uri="{FF2B5EF4-FFF2-40B4-BE49-F238E27FC236}">
                <a16:creationId xmlns:a16="http://schemas.microsoft.com/office/drawing/2014/main" id="{2260EA30-93DC-4B8D-0541-4F3A0E6A3FD6}"/>
              </a:ext>
            </a:extLst>
          </p:cNvPr>
          <p:cNvSpPr txBox="1">
            <a:spLocks noChangeArrowheads="1"/>
          </p:cNvSpPr>
          <p:nvPr/>
        </p:nvSpPr>
        <p:spPr bwMode="auto">
          <a:xfrm>
            <a:off x="2236431" y="4981973"/>
            <a:ext cx="11990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Times New Roman" panose="02020603050405020304" pitchFamily="18" charset="0"/>
              </a:rPr>
              <a:t>Data Storage</a:t>
            </a:r>
          </a:p>
        </p:txBody>
      </p:sp>
      <p:sp>
        <p:nvSpPr>
          <p:cNvPr id="12323" name="AutoShape 47">
            <a:extLst>
              <a:ext uri="{FF2B5EF4-FFF2-40B4-BE49-F238E27FC236}">
                <a16:creationId xmlns:a16="http://schemas.microsoft.com/office/drawing/2014/main" id="{472E5E69-1B24-095F-B3A2-88B1D1352727}"/>
              </a:ext>
            </a:extLst>
          </p:cNvPr>
          <p:cNvSpPr>
            <a:spLocks/>
          </p:cNvSpPr>
          <p:nvPr/>
        </p:nvSpPr>
        <p:spPr bwMode="auto">
          <a:xfrm rot="5400000">
            <a:off x="821969" y="4267596"/>
            <a:ext cx="114300" cy="1200150"/>
          </a:xfrm>
          <a:prstGeom prst="rightBrace">
            <a:avLst>
              <a:gd name="adj1" fmla="val 87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24" name="AutoShape 48">
            <a:extLst>
              <a:ext uri="{FF2B5EF4-FFF2-40B4-BE49-F238E27FC236}">
                <a16:creationId xmlns:a16="http://schemas.microsoft.com/office/drawing/2014/main" id="{42204B1D-C5B0-3AC0-9452-794E140BA238}"/>
              </a:ext>
            </a:extLst>
          </p:cNvPr>
          <p:cNvSpPr>
            <a:spLocks/>
          </p:cNvSpPr>
          <p:nvPr/>
        </p:nvSpPr>
        <p:spPr bwMode="auto">
          <a:xfrm rot="5400000">
            <a:off x="2736494" y="3667521"/>
            <a:ext cx="114300" cy="2400300"/>
          </a:xfrm>
          <a:prstGeom prst="rightBrace">
            <a:avLst>
              <a:gd name="adj1" fmla="val 1750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25" name="AutoShape 49">
            <a:extLst>
              <a:ext uri="{FF2B5EF4-FFF2-40B4-BE49-F238E27FC236}">
                <a16:creationId xmlns:a16="http://schemas.microsoft.com/office/drawing/2014/main" id="{554F0F6B-BB51-9915-CA0F-83D35DEC8F3A}"/>
              </a:ext>
            </a:extLst>
          </p:cNvPr>
          <p:cNvSpPr>
            <a:spLocks/>
          </p:cNvSpPr>
          <p:nvPr/>
        </p:nvSpPr>
        <p:spPr bwMode="auto">
          <a:xfrm rot="5400000">
            <a:off x="4593869" y="4439046"/>
            <a:ext cx="114300" cy="857250"/>
          </a:xfrm>
          <a:prstGeom prst="rightBrace">
            <a:avLst>
              <a:gd name="adj1" fmla="val 62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26" name="AutoShape 50">
            <a:extLst>
              <a:ext uri="{FF2B5EF4-FFF2-40B4-BE49-F238E27FC236}">
                <a16:creationId xmlns:a16="http://schemas.microsoft.com/office/drawing/2014/main" id="{EF150668-377F-543E-2695-358EC6260CAA}"/>
              </a:ext>
            </a:extLst>
          </p:cNvPr>
          <p:cNvSpPr>
            <a:spLocks/>
          </p:cNvSpPr>
          <p:nvPr/>
        </p:nvSpPr>
        <p:spPr bwMode="auto">
          <a:xfrm rot="5400000">
            <a:off x="5908319" y="4096146"/>
            <a:ext cx="114300" cy="1543050"/>
          </a:xfrm>
          <a:prstGeom prst="rightBrace">
            <a:avLst>
              <a:gd name="adj1" fmla="val 112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12327" name="Rectangle 51">
            <a:extLst>
              <a:ext uri="{FF2B5EF4-FFF2-40B4-BE49-F238E27FC236}">
                <a16:creationId xmlns:a16="http://schemas.microsoft.com/office/drawing/2014/main" id="{8FA60421-1EC9-816F-D455-5DFEC28C980F}"/>
              </a:ext>
            </a:extLst>
          </p:cNvPr>
          <p:cNvSpPr>
            <a:spLocks noChangeArrowheads="1"/>
          </p:cNvSpPr>
          <p:nvPr/>
        </p:nvSpPr>
        <p:spPr bwMode="auto">
          <a:xfrm>
            <a:off x="4108094" y="1781571"/>
            <a:ext cx="1143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400" b="1" dirty="0"/>
              <a:t>OLAP</a:t>
            </a:r>
            <a:r>
              <a:rPr lang="en-US" altLang="en-US" sz="1400" dirty="0"/>
              <a:t> Server</a:t>
            </a:r>
          </a:p>
        </p:txBody>
      </p:sp>
      <p:sp>
        <p:nvSpPr>
          <p:cNvPr id="3" name="TextBox 2">
            <a:extLst>
              <a:ext uri="{FF2B5EF4-FFF2-40B4-BE49-F238E27FC236}">
                <a16:creationId xmlns:a16="http://schemas.microsoft.com/office/drawing/2014/main" id="{2DBF5E38-12D5-CF0D-01AE-7E6065AE9856}"/>
              </a:ext>
            </a:extLst>
          </p:cNvPr>
          <p:cNvSpPr txBox="1"/>
          <p:nvPr/>
        </p:nvSpPr>
        <p:spPr>
          <a:xfrm>
            <a:off x="6734339" y="1285886"/>
            <a:ext cx="2294392" cy="3785652"/>
          </a:xfrm>
          <a:prstGeom prst="rect">
            <a:avLst/>
          </a:prstGeom>
          <a:noFill/>
        </p:spPr>
        <p:txBody>
          <a:bodyPr wrap="square">
            <a:spAutoFit/>
          </a:bodyPr>
          <a:lstStyle/>
          <a:p>
            <a:pPr marL="285750" indent="-285750">
              <a:buFont typeface="Arial" panose="020B0604020202020204" pitchFamily="34" charset="0"/>
              <a:buChar char="•"/>
            </a:pPr>
            <a:r>
              <a:rPr lang="en-US" altLang="en-US" sz="1600" b="1" dirty="0"/>
              <a:t>OLAP</a:t>
            </a:r>
            <a:r>
              <a:rPr lang="en-US" altLang="en-US" sz="1600" dirty="0"/>
              <a:t> (Online analytical processing) is to support ad-hoc querying for the business analysts.</a:t>
            </a:r>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r>
              <a:rPr lang="en-US" altLang="en-US" sz="1600" dirty="0"/>
              <a:t>A </a:t>
            </a:r>
            <a:r>
              <a:rPr lang="en-US" altLang="en-US" sz="1600" b="1" dirty="0"/>
              <a:t>data mart </a:t>
            </a:r>
            <a:r>
              <a:rPr lang="en-US" altLang="en-US" sz="1600" dirty="0"/>
              <a:t>is a subset of a data warehouse focused on a particular line of business, department, or subject area (</a:t>
            </a:r>
            <a:r>
              <a:rPr lang="en-US" altLang="en-US" sz="1600" b="1" dirty="0"/>
              <a:t>Subject-oriented</a:t>
            </a:r>
            <a:r>
              <a:rPr lang="en-US" altLang="en-US" sz="16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1CF0EB5-BF60-24B1-D5A0-81769E48C7A9}"/>
              </a:ext>
            </a:extLst>
          </p:cNvPr>
          <p:cNvSpPr>
            <a:spLocks noGrp="1"/>
          </p:cNvSpPr>
          <p:nvPr>
            <p:ph type="sldNum" sz="quarter" idx="12"/>
          </p:nvPr>
        </p:nvSpPr>
        <p:spPr bwMode="auto">
          <a:xfrm>
            <a:off x="6553200" y="79629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42C901B2-579F-4E5E-8F7E-00130E975B98}" type="slidenum">
              <a:rPr lang="en-US" altLang="en-US" smtClean="0"/>
              <a:pPr/>
              <a:t>25</a:t>
            </a:fld>
            <a:endParaRPr lang="en-US" altLang="en-US"/>
          </a:p>
        </p:txBody>
      </p:sp>
      <p:sp>
        <p:nvSpPr>
          <p:cNvPr id="3074" name="Rectangle 2">
            <a:extLst>
              <a:ext uri="{FF2B5EF4-FFF2-40B4-BE49-F238E27FC236}">
                <a16:creationId xmlns:a16="http://schemas.microsoft.com/office/drawing/2014/main" id="{DCD42FC7-2766-23E8-51F9-B6BFD9AE6A32}"/>
              </a:ext>
            </a:extLst>
          </p:cNvPr>
          <p:cNvSpPr>
            <a:spLocks noGrp="1" noChangeArrowheads="1"/>
          </p:cNvSpPr>
          <p:nvPr>
            <p:ph type="title"/>
          </p:nvPr>
        </p:nvSpPr>
        <p:spPr>
          <a:xfrm>
            <a:off x="1885950" y="1143000"/>
            <a:ext cx="5829300" cy="457200"/>
          </a:xfrm>
        </p:spPr>
        <p:txBody>
          <a:bodyPr>
            <a:normAutofit fontScale="90000"/>
          </a:bodyPr>
          <a:lstStyle/>
          <a:p>
            <a:r>
              <a:rPr lang="en-US" altLang="en-US" dirty="0"/>
              <a:t>OLTP vs OLAP</a:t>
            </a:r>
          </a:p>
        </p:txBody>
      </p:sp>
      <p:sp>
        <p:nvSpPr>
          <p:cNvPr id="3075" name="Rectangle 3">
            <a:extLst>
              <a:ext uri="{FF2B5EF4-FFF2-40B4-BE49-F238E27FC236}">
                <a16:creationId xmlns:a16="http://schemas.microsoft.com/office/drawing/2014/main" id="{987E5E97-36E3-8495-9332-33623C144214}"/>
              </a:ext>
            </a:extLst>
          </p:cNvPr>
          <p:cNvSpPr>
            <a:spLocks noGrp="1" noChangeArrowheads="1"/>
          </p:cNvSpPr>
          <p:nvPr>
            <p:ph type="body" idx="1"/>
          </p:nvPr>
        </p:nvSpPr>
        <p:spPr>
          <a:xfrm>
            <a:off x="548640" y="1600200"/>
            <a:ext cx="7909560" cy="3829050"/>
          </a:xfrm>
        </p:spPr>
        <p:txBody>
          <a:bodyPr/>
          <a:lstStyle/>
          <a:p>
            <a:pPr>
              <a:lnSpc>
                <a:spcPct val="90000"/>
              </a:lnSpc>
            </a:pPr>
            <a:r>
              <a:rPr lang="en-US" altLang="en-US" dirty="0"/>
              <a:t>On-Line Transaction Processing – </a:t>
            </a:r>
            <a:r>
              <a:rPr lang="en-US" altLang="en-US" b="1" dirty="0"/>
              <a:t>OLTP</a:t>
            </a:r>
            <a:endParaRPr lang="en-US" altLang="en-US" b="1" i="1" dirty="0">
              <a:effectLst>
                <a:outerShdw blurRad="38100" dist="38100" dir="2700000" algn="tl">
                  <a:srgbClr val="C0C0C0"/>
                </a:outerShdw>
              </a:effectLst>
            </a:endParaRPr>
          </a:p>
          <a:p>
            <a:pPr lvl="1">
              <a:lnSpc>
                <a:spcPct val="90000"/>
              </a:lnSpc>
            </a:pPr>
            <a:r>
              <a:rPr lang="en-US" altLang="en-US" dirty="0"/>
              <a:t>Maintains a database that is an accurate model of some real-world enterprise. Supports </a:t>
            </a:r>
            <a:r>
              <a:rPr lang="en-US" altLang="en-US" b="1" dirty="0"/>
              <a:t>day-to-day</a:t>
            </a:r>
            <a:r>
              <a:rPr lang="en-US" altLang="en-US" dirty="0"/>
              <a:t> operations. Characteristics:</a:t>
            </a:r>
          </a:p>
          <a:p>
            <a:pPr lvl="2">
              <a:lnSpc>
                <a:spcPct val="90000"/>
              </a:lnSpc>
            </a:pPr>
            <a:r>
              <a:rPr lang="en-US" altLang="en-US" dirty="0"/>
              <a:t>Short simple transactions</a:t>
            </a:r>
          </a:p>
          <a:p>
            <a:pPr lvl="2">
              <a:lnSpc>
                <a:spcPct val="90000"/>
              </a:lnSpc>
            </a:pPr>
            <a:r>
              <a:rPr lang="en-US" altLang="en-US" dirty="0"/>
              <a:t>Relatively frequent updates</a:t>
            </a:r>
          </a:p>
          <a:p>
            <a:pPr lvl="2">
              <a:lnSpc>
                <a:spcPct val="90000"/>
              </a:lnSpc>
            </a:pPr>
            <a:r>
              <a:rPr lang="en-US" altLang="en-US" dirty="0"/>
              <a:t>Transactions access only a small fraction of the database</a:t>
            </a:r>
          </a:p>
          <a:p>
            <a:pPr>
              <a:lnSpc>
                <a:spcPct val="90000"/>
              </a:lnSpc>
            </a:pPr>
            <a:r>
              <a:rPr lang="en-US" altLang="en-US" dirty="0"/>
              <a:t>On-Line Analytic Processing – </a:t>
            </a:r>
            <a:r>
              <a:rPr lang="en-US" altLang="en-US" b="1" dirty="0"/>
              <a:t>OLAP</a:t>
            </a:r>
            <a:endParaRPr lang="en-US" altLang="en-US" b="1" i="1" dirty="0">
              <a:effectLst>
                <a:outerShdw blurRad="38100" dist="38100" dir="2700000" algn="tl">
                  <a:srgbClr val="C0C0C0"/>
                </a:outerShdw>
              </a:effectLst>
            </a:endParaRPr>
          </a:p>
          <a:p>
            <a:pPr lvl="1">
              <a:lnSpc>
                <a:spcPct val="90000"/>
              </a:lnSpc>
            </a:pPr>
            <a:r>
              <a:rPr lang="en-US" altLang="en-US" dirty="0"/>
              <a:t>Uses information in the database to </a:t>
            </a:r>
            <a:r>
              <a:rPr lang="en-US" altLang="en-US" b="1" dirty="0"/>
              <a:t>guide strategic decisions</a:t>
            </a:r>
            <a:r>
              <a:rPr lang="en-US" altLang="en-US" dirty="0"/>
              <a:t>. Characteristics:</a:t>
            </a:r>
          </a:p>
          <a:p>
            <a:pPr lvl="2">
              <a:lnSpc>
                <a:spcPct val="90000"/>
              </a:lnSpc>
            </a:pPr>
            <a:r>
              <a:rPr lang="en-US" altLang="en-US" dirty="0"/>
              <a:t>Complex queries</a:t>
            </a:r>
          </a:p>
          <a:p>
            <a:pPr lvl="2">
              <a:lnSpc>
                <a:spcPct val="90000"/>
              </a:lnSpc>
            </a:pPr>
            <a:r>
              <a:rPr lang="en-US" altLang="en-US" dirty="0"/>
              <a:t>Infrequent updates</a:t>
            </a:r>
          </a:p>
          <a:p>
            <a:pPr lvl="2">
              <a:lnSpc>
                <a:spcPct val="90000"/>
              </a:lnSpc>
            </a:pPr>
            <a:r>
              <a:rPr lang="en-US" altLang="en-US" dirty="0"/>
              <a:t>Transactions access a large fraction of the database</a:t>
            </a:r>
          </a:p>
          <a:p>
            <a:pPr lvl="2">
              <a:lnSpc>
                <a:spcPct val="90000"/>
              </a:lnSpc>
            </a:pPr>
            <a:r>
              <a:rPr lang="en-US" altLang="en-US" dirty="0"/>
              <a:t>Data need not be up-to-date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3E31-94E0-3A74-7D85-C8EE7C51CC00}"/>
              </a:ext>
            </a:extLst>
          </p:cNvPr>
          <p:cNvSpPr>
            <a:spLocks noGrp="1"/>
          </p:cNvSpPr>
          <p:nvPr>
            <p:ph type="title"/>
          </p:nvPr>
        </p:nvSpPr>
        <p:spPr/>
        <p:txBody>
          <a:bodyPr/>
          <a:lstStyle/>
          <a:p>
            <a:r>
              <a:rPr lang="en-US" altLang="en-US" dirty="0"/>
              <a:t>OLTP vs OLAP (Cont’d)</a:t>
            </a:r>
            <a:endParaRPr lang="en-US" dirty="0"/>
          </a:p>
        </p:txBody>
      </p:sp>
      <p:sp>
        <p:nvSpPr>
          <p:cNvPr id="4" name="Slide Number Placeholder 3">
            <a:extLst>
              <a:ext uri="{FF2B5EF4-FFF2-40B4-BE49-F238E27FC236}">
                <a16:creationId xmlns:a16="http://schemas.microsoft.com/office/drawing/2014/main" id="{61E31202-B227-5B54-F9C0-19D7992E11A3}"/>
              </a:ext>
            </a:extLst>
          </p:cNvPr>
          <p:cNvSpPr>
            <a:spLocks noGrp="1"/>
          </p:cNvSpPr>
          <p:nvPr>
            <p:ph type="sldNum" sz="quarter" idx="10"/>
          </p:nvPr>
        </p:nvSpPr>
        <p:spPr/>
        <p:txBody>
          <a:bodyPr/>
          <a:lstStyle/>
          <a:p>
            <a:r>
              <a:rPr lang="nl-NL"/>
              <a:t>[</a:t>
            </a:r>
            <a:fld id="{53240C58-373C-43C1-ADD1-3E23A3B96371}" type="slidenum">
              <a:rPr lang="nl-NL" smtClean="0"/>
              <a:pPr/>
              <a:t>26</a:t>
            </a:fld>
            <a:r>
              <a:rPr lang="nl-NL"/>
              <a:t>]</a:t>
            </a:r>
            <a:endParaRPr lang="nl-NL" dirty="0"/>
          </a:p>
        </p:txBody>
      </p:sp>
      <p:pic>
        <p:nvPicPr>
          <p:cNvPr id="1026" name="Picture 2" descr="OLTP Architecture and System Design">
            <a:extLst>
              <a:ext uri="{FF2B5EF4-FFF2-40B4-BE49-F238E27FC236}">
                <a16:creationId xmlns:a16="http://schemas.microsoft.com/office/drawing/2014/main" id="{112C2474-11A3-549B-D853-A0CFDC58D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621" y="1641023"/>
            <a:ext cx="5395913" cy="35832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73BA2-764C-E25E-BF2A-461C98A00A8A}"/>
              </a:ext>
            </a:extLst>
          </p:cNvPr>
          <p:cNvSpPr txBox="1"/>
          <p:nvPr/>
        </p:nvSpPr>
        <p:spPr>
          <a:xfrm>
            <a:off x="2286000" y="5437399"/>
            <a:ext cx="4572000" cy="230832"/>
          </a:xfrm>
          <a:prstGeom prst="rect">
            <a:avLst/>
          </a:prstGeom>
          <a:noFill/>
        </p:spPr>
        <p:txBody>
          <a:bodyPr wrap="square">
            <a:spAutoFit/>
          </a:bodyPr>
          <a:lstStyle/>
          <a:p>
            <a:r>
              <a:rPr lang="en-US" sz="900" dirty="0">
                <a:hlinkClick r:id="rId4"/>
              </a:rPr>
              <a:t>https://corporatefinanceinstitute.com/resources/data-science/oltp/</a:t>
            </a:r>
            <a:r>
              <a:rPr lang="en-US" sz="900" dirty="0"/>
              <a:t> </a:t>
            </a:r>
          </a:p>
        </p:txBody>
      </p:sp>
    </p:spTree>
    <p:extLst>
      <p:ext uri="{BB962C8B-B14F-4D97-AF65-F5344CB8AC3E}">
        <p14:creationId xmlns:p14="http://schemas.microsoft.com/office/powerpoint/2010/main" val="205010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55B647D-83D4-6369-8150-27B37B67E539}"/>
              </a:ext>
            </a:extLst>
          </p:cNvPr>
          <p:cNvSpPr>
            <a:spLocks noGrp="1"/>
          </p:cNvSpPr>
          <p:nvPr>
            <p:ph type="sldNum" sz="quarter" idx="12"/>
          </p:nvPr>
        </p:nvSpPr>
        <p:spPr bwMode="auto">
          <a:xfrm>
            <a:off x="6553200" y="79629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42C901B2-579F-4E5E-8F7E-00130E975B98}" type="slidenum">
              <a:rPr lang="en-US" altLang="en-US" smtClean="0"/>
              <a:pPr/>
              <a:t>27</a:t>
            </a:fld>
            <a:endParaRPr lang="en-US" altLang="en-US"/>
          </a:p>
        </p:txBody>
      </p:sp>
      <p:sp>
        <p:nvSpPr>
          <p:cNvPr id="17410" name="Rectangle 1026">
            <a:extLst>
              <a:ext uri="{FF2B5EF4-FFF2-40B4-BE49-F238E27FC236}">
                <a16:creationId xmlns:a16="http://schemas.microsoft.com/office/drawing/2014/main" id="{7F6DF348-2B7E-CD27-D2CA-3A8DCC980942}"/>
              </a:ext>
            </a:extLst>
          </p:cNvPr>
          <p:cNvSpPr>
            <a:spLocks noGrp="1" noChangeArrowheads="1"/>
          </p:cNvSpPr>
          <p:nvPr>
            <p:ph type="title"/>
          </p:nvPr>
        </p:nvSpPr>
        <p:spPr/>
        <p:txBody>
          <a:bodyPr/>
          <a:lstStyle/>
          <a:p>
            <a:r>
              <a:rPr lang="en-US" altLang="en-US" dirty="0"/>
              <a:t>OLPT and OLAP Example: The Internet Grocer</a:t>
            </a:r>
          </a:p>
        </p:txBody>
      </p:sp>
      <p:sp>
        <p:nvSpPr>
          <p:cNvPr id="17411" name="Rectangle 1027">
            <a:extLst>
              <a:ext uri="{FF2B5EF4-FFF2-40B4-BE49-F238E27FC236}">
                <a16:creationId xmlns:a16="http://schemas.microsoft.com/office/drawing/2014/main" id="{5F2E25FC-F539-B582-DFE7-2753A5737FA9}"/>
              </a:ext>
            </a:extLst>
          </p:cNvPr>
          <p:cNvSpPr>
            <a:spLocks noGrp="1" noChangeArrowheads="1"/>
          </p:cNvSpPr>
          <p:nvPr>
            <p:ph type="body" idx="1"/>
          </p:nvPr>
        </p:nvSpPr>
        <p:spPr>
          <a:xfrm>
            <a:off x="648000" y="1849098"/>
            <a:ext cx="7848000" cy="2178072"/>
          </a:xfrm>
        </p:spPr>
        <p:txBody>
          <a:bodyPr/>
          <a:lstStyle/>
          <a:p>
            <a:r>
              <a:rPr lang="en-US" altLang="en-US" dirty="0"/>
              <a:t>OLTP-style transaction:</a:t>
            </a:r>
          </a:p>
          <a:p>
            <a:pPr lvl="1"/>
            <a:r>
              <a:rPr lang="en-US" altLang="en-US" dirty="0"/>
              <a:t>John  Smith, from Schenectady, N.Y., just bought a box of tomatoes; charge his account; deliver the tomatoes from our Schenectady warehouse; decrease our inventory of tomatoes from that warehouse</a:t>
            </a:r>
          </a:p>
          <a:p>
            <a:r>
              <a:rPr lang="en-US" altLang="en-US" dirty="0"/>
              <a:t>OLAP-style transaction:</a:t>
            </a:r>
          </a:p>
          <a:p>
            <a:pPr lvl="1"/>
            <a:r>
              <a:rPr lang="en-US" altLang="en-US" dirty="0"/>
              <a:t>How many cases of tomatoes were sold in all northeast warehouses in the years 2000 and 2001?</a:t>
            </a:r>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1132454"/>
            <a:ext cx="7848000" cy="351226"/>
          </a:xfrm>
        </p:spPr>
        <p:txBody>
          <a:bodyPr>
            <a:noAutofit/>
          </a:bodyPr>
          <a:lstStyle/>
          <a:p>
            <a:r>
              <a:rPr lang="en-GB" dirty="0"/>
              <a:t>Data Lake and Data Warehouse</a:t>
            </a:r>
          </a:p>
        </p:txBody>
      </p:sp>
      <p:pic>
        <p:nvPicPr>
          <p:cNvPr id="5" name="Picture 4"/>
          <p:cNvPicPr>
            <a:picLocks noChangeAspect="1"/>
          </p:cNvPicPr>
          <p:nvPr/>
        </p:nvPicPr>
        <p:blipFill>
          <a:blip r:embed="rId3"/>
          <a:stretch>
            <a:fillRect/>
          </a:stretch>
        </p:blipFill>
        <p:spPr>
          <a:xfrm>
            <a:off x="975360" y="1548429"/>
            <a:ext cx="6469380" cy="3522865"/>
          </a:xfrm>
          <a:prstGeom prst="rect">
            <a:avLst/>
          </a:prstGeom>
        </p:spPr>
      </p:pic>
      <p:sp>
        <p:nvSpPr>
          <p:cNvPr id="6" name="Rectangle 5"/>
          <p:cNvSpPr/>
          <p:nvPr/>
        </p:nvSpPr>
        <p:spPr>
          <a:xfrm>
            <a:off x="121770" y="5136041"/>
            <a:ext cx="9022230" cy="261610"/>
          </a:xfrm>
          <a:prstGeom prst="rect">
            <a:avLst/>
          </a:prstGeom>
        </p:spPr>
        <p:txBody>
          <a:bodyPr wrap="square">
            <a:spAutoFit/>
          </a:bodyPr>
          <a:lstStyle/>
          <a:p>
            <a:r>
              <a:rPr lang="en-GB" sz="1100" dirty="0">
                <a:solidFill>
                  <a:srgbClr val="000099"/>
                </a:solidFill>
              </a:rPr>
              <a:t>source: https://www2.deloitte.com/content/dam/Deloitte/tr/Documents/deloitte-analytics/Modern%20Business%20Intelligence.pdf</a:t>
            </a:r>
          </a:p>
        </p:txBody>
      </p:sp>
      <p:sp>
        <p:nvSpPr>
          <p:cNvPr id="3" name="Slide Number Placeholder 2"/>
          <p:cNvSpPr>
            <a:spLocks noGrp="1"/>
          </p:cNvSpPr>
          <p:nvPr>
            <p:ph type="sldNum" sz="quarter" idx="10"/>
          </p:nvPr>
        </p:nvSpPr>
        <p:spPr/>
        <p:txBody>
          <a:bodyPr/>
          <a:lstStyle/>
          <a:p>
            <a:r>
              <a:rPr lang="nl-NL"/>
              <a:t>[</a:t>
            </a:r>
            <a:fld id="{53240C58-373C-43C1-ADD1-3E23A3B96371}" type="slidenum">
              <a:rPr lang="nl-NL" smtClean="0"/>
              <a:pPr/>
              <a:t>28</a:t>
            </a:fld>
            <a:r>
              <a:rPr lang="nl-NL"/>
              <a:t>]</a:t>
            </a:r>
            <a:endParaRPr lang="nl-NL" dirty="0"/>
          </a:p>
        </p:txBody>
      </p:sp>
    </p:spTree>
    <p:extLst>
      <p:ext uri="{BB962C8B-B14F-4D97-AF65-F5344CB8AC3E}">
        <p14:creationId xmlns:p14="http://schemas.microsoft.com/office/powerpoint/2010/main" val="3265733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18C1-14D5-0A11-D263-46A29E590143}"/>
              </a:ext>
            </a:extLst>
          </p:cNvPr>
          <p:cNvSpPr>
            <a:spLocks noGrp="1"/>
          </p:cNvSpPr>
          <p:nvPr>
            <p:ph type="title"/>
          </p:nvPr>
        </p:nvSpPr>
        <p:spPr/>
        <p:txBody>
          <a:bodyPr/>
          <a:lstStyle/>
          <a:p>
            <a:r>
              <a:rPr lang="en-GB" dirty="0"/>
              <a:t>Data Lake and Data Warehouse (Cont’d)</a:t>
            </a:r>
            <a:endParaRPr lang="en-US" dirty="0"/>
          </a:p>
        </p:txBody>
      </p:sp>
      <p:sp>
        <p:nvSpPr>
          <p:cNvPr id="4" name="Slide Number Placeholder 3">
            <a:extLst>
              <a:ext uri="{FF2B5EF4-FFF2-40B4-BE49-F238E27FC236}">
                <a16:creationId xmlns:a16="http://schemas.microsoft.com/office/drawing/2014/main" id="{54FDAD08-ED11-0282-D85F-728317BDD93B}"/>
              </a:ext>
            </a:extLst>
          </p:cNvPr>
          <p:cNvSpPr>
            <a:spLocks noGrp="1"/>
          </p:cNvSpPr>
          <p:nvPr>
            <p:ph type="sldNum" sz="quarter" idx="10"/>
          </p:nvPr>
        </p:nvSpPr>
        <p:spPr/>
        <p:txBody>
          <a:bodyPr/>
          <a:lstStyle/>
          <a:p>
            <a:r>
              <a:rPr lang="nl-NL"/>
              <a:t>[</a:t>
            </a:r>
            <a:fld id="{53240C58-373C-43C1-ADD1-3E23A3B96371}" type="slidenum">
              <a:rPr lang="nl-NL" smtClean="0"/>
              <a:pPr/>
              <a:t>29</a:t>
            </a:fld>
            <a:r>
              <a:rPr lang="nl-NL"/>
              <a:t>]</a:t>
            </a:r>
            <a:endParaRPr lang="nl-NL" dirty="0"/>
          </a:p>
        </p:txBody>
      </p:sp>
      <p:pic>
        <p:nvPicPr>
          <p:cNvPr id="6" name="Picture 5">
            <a:extLst>
              <a:ext uri="{FF2B5EF4-FFF2-40B4-BE49-F238E27FC236}">
                <a16:creationId xmlns:a16="http://schemas.microsoft.com/office/drawing/2014/main" id="{A3B92092-FC47-4CCE-A3B2-3D6D70A79AAC}"/>
              </a:ext>
            </a:extLst>
          </p:cNvPr>
          <p:cNvPicPr>
            <a:picLocks noChangeAspect="1"/>
          </p:cNvPicPr>
          <p:nvPr/>
        </p:nvPicPr>
        <p:blipFill>
          <a:blip r:embed="rId3"/>
          <a:stretch>
            <a:fillRect/>
          </a:stretch>
        </p:blipFill>
        <p:spPr>
          <a:xfrm>
            <a:off x="648000" y="1641022"/>
            <a:ext cx="4622064" cy="3513323"/>
          </a:xfrm>
          <a:prstGeom prst="rect">
            <a:avLst/>
          </a:prstGeom>
        </p:spPr>
      </p:pic>
      <p:sp>
        <p:nvSpPr>
          <p:cNvPr id="8" name="TextBox 7">
            <a:extLst>
              <a:ext uri="{FF2B5EF4-FFF2-40B4-BE49-F238E27FC236}">
                <a16:creationId xmlns:a16="http://schemas.microsoft.com/office/drawing/2014/main" id="{C8F9540C-1F06-48AD-78A8-D39306514CC1}"/>
              </a:ext>
            </a:extLst>
          </p:cNvPr>
          <p:cNvSpPr txBox="1"/>
          <p:nvPr/>
        </p:nvSpPr>
        <p:spPr>
          <a:xfrm>
            <a:off x="5715000" y="2185881"/>
            <a:ext cx="2727660" cy="2031325"/>
          </a:xfrm>
          <a:prstGeom prst="rect">
            <a:avLst/>
          </a:prstGeom>
          <a:noFill/>
        </p:spPr>
        <p:txBody>
          <a:bodyPr wrap="square">
            <a:spAutoFit/>
          </a:bodyPr>
          <a:lstStyle/>
          <a:p>
            <a:r>
              <a:rPr lang="en-US" dirty="0"/>
              <a:t>The higher the </a:t>
            </a:r>
            <a:r>
              <a:rPr lang="en-US" b="1" dirty="0"/>
              <a:t>veracity </a:t>
            </a:r>
            <a:r>
              <a:rPr lang="en-US" dirty="0"/>
              <a:t>(accuracy, factual) and </a:t>
            </a:r>
            <a:r>
              <a:rPr lang="en-US" b="1" dirty="0"/>
              <a:t>complexity</a:t>
            </a:r>
            <a:r>
              <a:rPr lang="en-US" dirty="0"/>
              <a:t> of the data set at hand, the more cleansing, transforming, and organizing the data set will require.</a:t>
            </a:r>
          </a:p>
        </p:txBody>
      </p:sp>
      <p:sp>
        <p:nvSpPr>
          <p:cNvPr id="3" name="Rectangle 2">
            <a:extLst>
              <a:ext uri="{FF2B5EF4-FFF2-40B4-BE49-F238E27FC236}">
                <a16:creationId xmlns:a16="http://schemas.microsoft.com/office/drawing/2014/main" id="{8DD12D50-9C27-88DB-93DC-43876B34C33B}"/>
              </a:ext>
            </a:extLst>
          </p:cNvPr>
          <p:cNvSpPr/>
          <p:nvPr/>
        </p:nvSpPr>
        <p:spPr>
          <a:xfrm>
            <a:off x="121770" y="5136041"/>
            <a:ext cx="9022230" cy="261610"/>
          </a:xfrm>
          <a:prstGeom prst="rect">
            <a:avLst/>
          </a:prstGeom>
        </p:spPr>
        <p:txBody>
          <a:bodyPr wrap="square">
            <a:spAutoFit/>
          </a:bodyPr>
          <a:lstStyle/>
          <a:p>
            <a:r>
              <a:rPr lang="en-GB" sz="1100" dirty="0">
                <a:solidFill>
                  <a:srgbClr val="000099"/>
                </a:solidFill>
              </a:rPr>
              <a:t>source: https://www2.deloitte.com/content/dam/Deloitte/tr/Documents/deloitte-analytics/Modern%20Business%20Intelligence.pdf</a:t>
            </a:r>
          </a:p>
        </p:txBody>
      </p:sp>
    </p:spTree>
    <p:extLst>
      <p:ext uri="{BB962C8B-B14F-4D97-AF65-F5344CB8AC3E}">
        <p14:creationId xmlns:p14="http://schemas.microsoft.com/office/powerpoint/2010/main" val="299874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05C3-B4E1-3EE9-58EF-810B931B5780}"/>
              </a:ext>
            </a:extLst>
          </p:cNvPr>
          <p:cNvSpPr>
            <a:spLocks noGrp="1"/>
          </p:cNvSpPr>
          <p:nvPr>
            <p:ph type="title"/>
          </p:nvPr>
        </p:nvSpPr>
        <p:spPr/>
        <p:txBody>
          <a:bodyPr/>
          <a:lstStyle/>
          <a:p>
            <a:r>
              <a:rPr lang="en-US" dirty="0"/>
              <a:t>What are the Typical Components of a Big Data Architecture?</a:t>
            </a:r>
          </a:p>
        </p:txBody>
      </p:sp>
      <p:sp>
        <p:nvSpPr>
          <p:cNvPr id="4" name="Slide Number Placeholder 3">
            <a:extLst>
              <a:ext uri="{FF2B5EF4-FFF2-40B4-BE49-F238E27FC236}">
                <a16:creationId xmlns:a16="http://schemas.microsoft.com/office/drawing/2014/main" id="{CEBAABCF-EEE2-86FA-4C6D-BA77FC688C6A}"/>
              </a:ext>
            </a:extLst>
          </p:cNvPr>
          <p:cNvSpPr>
            <a:spLocks noGrp="1"/>
          </p:cNvSpPr>
          <p:nvPr>
            <p:ph type="sldNum" sz="quarter" idx="10"/>
          </p:nvPr>
        </p:nvSpPr>
        <p:spPr/>
        <p:txBody>
          <a:bodyPr/>
          <a:lstStyle/>
          <a:p>
            <a:r>
              <a:rPr lang="nl-NL"/>
              <a:t>[</a:t>
            </a:r>
            <a:fld id="{53240C58-373C-43C1-ADD1-3E23A3B96371}" type="slidenum">
              <a:rPr lang="nl-NL" smtClean="0"/>
              <a:pPr/>
              <a:t>3</a:t>
            </a:fld>
            <a:r>
              <a:rPr lang="nl-NL"/>
              <a:t>]</a:t>
            </a:r>
            <a:endParaRPr lang="nl-NL" dirty="0"/>
          </a:p>
        </p:txBody>
      </p:sp>
      <p:sp>
        <p:nvSpPr>
          <p:cNvPr id="5" name="Rectangle 4">
            <a:extLst>
              <a:ext uri="{FF2B5EF4-FFF2-40B4-BE49-F238E27FC236}">
                <a16:creationId xmlns:a16="http://schemas.microsoft.com/office/drawing/2014/main" id="{6EDEDA4A-BD71-F8EB-DE45-7D691F5A9F81}"/>
              </a:ext>
            </a:extLst>
          </p:cNvPr>
          <p:cNvSpPr/>
          <p:nvPr/>
        </p:nvSpPr>
        <p:spPr>
          <a:xfrm>
            <a:off x="68880" y="2656713"/>
            <a:ext cx="1447500" cy="754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Generation</a:t>
            </a:r>
          </a:p>
        </p:txBody>
      </p:sp>
      <p:sp>
        <p:nvSpPr>
          <p:cNvPr id="6" name="Rectangle 5">
            <a:extLst>
              <a:ext uri="{FF2B5EF4-FFF2-40B4-BE49-F238E27FC236}">
                <a16:creationId xmlns:a16="http://schemas.microsoft.com/office/drawing/2014/main" id="{76E13B3F-EE83-9FB3-1D9D-0897A2A2A71D}"/>
              </a:ext>
            </a:extLst>
          </p:cNvPr>
          <p:cNvSpPr/>
          <p:nvPr/>
        </p:nvSpPr>
        <p:spPr>
          <a:xfrm>
            <a:off x="2042160" y="2321433"/>
            <a:ext cx="5368440" cy="17602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923B09B-E184-7BF0-67C6-225CC9254BC8}"/>
              </a:ext>
            </a:extLst>
          </p:cNvPr>
          <p:cNvSpPr/>
          <p:nvPr/>
        </p:nvSpPr>
        <p:spPr>
          <a:xfrm>
            <a:off x="2244316" y="2527173"/>
            <a:ext cx="1181025" cy="701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Ingestion</a:t>
            </a:r>
          </a:p>
        </p:txBody>
      </p:sp>
      <p:sp>
        <p:nvSpPr>
          <p:cNvPr id="8" name="Rectangle: Rounded Corners 7">
            <a:extLst>
              <a:ext uri="{FF2B5EF4-FFF2-40B4-BE49-F238E27FC236}">
                <a16:creationId xmlns:a16="http://schemas.microsoft.com/office/drawing/2014/main" id="{752E8D21-43A9-A337-4E72-665A1E3342C4}"/>
              </a:ext>
            </a:extLst>
          </p:cNvPr>
          <p:cNvSpPr/>
          <p:nvPr/>
        </p:nvSpPr>
        <p:spPr>
          <a:xfrm>
            <a:off x="3802530" y="2527173"/>
            <a:ext cx="2186790" cy="701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Processing/</a:t>
            </a:r>
          </a:p>
          <a:p>
            <a:pPr algn="ctr"/>
            <a:r>
              <a:rPr lang="en-US" dirty="0"/>
              <a:t>Transformation</a:t>
            </a:r>
          </a:p>
        </p:txBody>
      </p:sp>
      <p:sp>
        <p:nvSpPr>
          <p:cNvPr id="9" name="Rectangle: Rounded Corners 8">
            <a:extLst>
              <a:ext uri="{FF2B5EF4-FFF2-40B4-BE49-F238E27FC236}">
                <a16:creationId xmlns:a16="http://schemas.microsoft.com/office/drawing/2014/main" id="{D2324814-2534-2A90-A765-732EBA347A8E}"/>
              </a:ext>
            </a:extLst>
          </p:cNvPr>
          <p:cNvSpPr/>
          <p:nvPr/>
        </p:nvSpPr>
        <p:spPr>
          <a:xfrm>
            <a:off x="6189269" y="2527174"/>
            <a:ext cx="1108860" cy="6884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Serving</a:t>
            </a:r>
          </a:p>
        </p:txBody>
      </p:sp>
      <p:sp>
        <p:nvSpPr>
          <p:cNvPr id="10" name="Rectangle: Rounded Corners 9">
            <a:extLst>
              <a:ext uri="{FF2B5EF4-FFF2-40B4-BE49-F238E27FC236}">
                <a16:creationId xmlns:a16="http://schemas.microsoft.com/office/drawing/2014/main" id="{DDB76117-FEF3-3BC6-E118-B380F3085F7A}"/>
              </a:ext>
            </a:extLst>
          </p:cNvPr>
          <p:cNvSpPr/>
          <p:nvPr/>
        </p:nvSpPr>
        <p:spPr>
          <a:xfrm>
            <a:off x="2244315" y="3433953"/>
            <a:ext cx="5053815" cy="5524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Storage</a:t>
            </a:r>
          </a:p>
        </p:txBody>
      </p:sp>
      <p:sp>
        <p:nvSpPr>
          <p:cNvPr id="11" name="Rectangle 10">
            <a:extLst>
              <a:ext uri="{FF2B5EF4-FFF2-40B4-BE49-F238E27FC236}">
                <a16:creationId xmlns:a16="http://schemas.microsoft.com/office/drawing/2014/main" id="{2CEC7AC9-0776-28BC-4D3E-34B6C428ADAF}"/>
              </a:ext>
            </a:extLst>
          </p:cNvPr>
          <p:cNvSpPr/>
          <p:nvPr/>
        </p:nvSpPr>
        <p:spPr>
          <a:xfrm>
            <a:off x="7787790" y="2258949"/>
            <a:ext cx="1264544" cy="4499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a:t>
            </a:r>
          </a:p>
        </p:txBody>
      </p:sp>
      <p:sp>
        <p:nvSpPr>
          <p:cNvPr id="12" name="Rectangle 11">
            <a:extLst>
              <a:ext uri="{FF2B5EF4-FFF2-40B4-BE49-F238E27FC236}">
                <a16:creationId xmlns:a16="http://schemas.microsoft.com/office/drawing/2014/main" id="{7F6BF19E-6E3B-9D9E-02BC-200E799B7B75}"/>
              </a:ext>
            </a:extLst>
          </p:cNvPr>
          <p:cNvSpPr/>
          <p:nvPr/>
        </p:nvSpPr>
        <p:spPr>
          <a:xfrm>
            <a:off x="7787790" y="2938272"/>
            <a:ext cx="1264545" cy="467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Analytics</a:t>
            </a:r>
          </a:p>
        </p:txBody>
      </p:sp>
      <p:sp>
        <p:nvSpPr>
          <p:cNvPr id="13" name="Rectangle 12">
            <a:extLst>
              <a:ext uri="{FF2B5EF4-FFF2-40B4-BE49-F238E27FC236}">
                <a16:creationId xmlns:a16="http://schemas.microsoft.com/office/drawing/2014/main" id="{D4503B8D-7E36-7DCD-83AF-1435814FD11F}"/>
              </a:ext>
            </a:extLst>
          </p:cNvPr>
          <p:cNvSpPr/>
          <p:nvPr/>
        </p:nvSpPr>
        <p:spPr>
          <a:xfrm>
            <a:off x="7787790" y="3559195"/>
            <a:ext cx="1264546" cy="467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Reporting</a:t>
            </a:r>
          </a:p>
        </p:txBody>
      </p:sp>
      <p:sp>
        <p:nvSpPr>
          <p:cNvPr id="14" name="Rectangle 13">
            <a:extLst>
              <a:ext uri="{FF2B5EF4-FFF2-40B4-BE49-F238E27FC236}">
                <a16:creationId xmlns:a16="http://schemas.microsoft.com/office/drawing/2014/main" id="{47F81E91-0891-669F-3A8B-700F768057C7}"/>
              </a:ext>
            </a:extLst>
          </p:cNvPr>
          <p:cNvSpPr/>
          <p:nvPr/>
        </p:nvSpPr>
        <p:spPr>
          <a:xfrm>
            <a:off x="2042160" y="4314064"/>
            <a:ext cx="5368440" cy="4480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Orchestration, Monitoring, and Governance</a:t>
            </a:r>
          </a:p>
        </p:txBody>
      </p:sp>
      <p:cxnSp>
        <p:nvCxnSpPr>
          <p:cNvPr id="16" name="Straight Arrow Connector 15">
            <a:extLst>
              <a:ext uri="{FF2B5EF4-FFF2-40B4-BE49-F238E27FC236}">
                <a16:creationId xmlns:a16="http://schemas.microsoft.com/office/drawing/2014/main" id="{54028727-862D-F039-3977-FE88AB92FA68}"/>
              </a:ext>
            </a:extLst>
          </p:cNvPr>
          <p:cNvCxnSpPr/>
          <p:nvPr/>
        </p:nvCxnSpPr>
        <p:spPr>
          <a:xfrm>
            <a:off x="1516380" y="3028950"/>
            <a:ext cx="5257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CBFD3E6-8668-B019-755A-25A48D24F96C}"/>
              </a:ext>
            </a:extLst>
          </p:cNvPr>
          <p:cNvCxnSpPr>
            <a:cxnSpLocks/>
          </p:cNvCxnSpPr>
          <p:nvPr/>
        </p:nvCxnSpPr>
        <p:spPr>
          <a:xfrm flipV="1">
            <a:off x="7410600" y="2656714"/>
            <a:ext cx="316080" cy="4789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08C1C57-D58A-EE77-5A83-800CE4B81606}"/>
              </a:ext>
            </a:extLst>
          </p:cNvPr>
          <p:cNvCxnSpPr>
            <a:cxnSpLocks/>
            <a:stCxn id="6" idx="3"/>
          </p:cNvCxnSpPr>
          <p:nvPr/>
        </p:nvCxnSpPr>
        <p:spPr>
          <a:xfrm>
            <a:off x="7410600" y="3201544"/>
            <a:ext cx="316080" cy="555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C271AC7-021D-B199-5891-8CC1B7589AE0}"/>
              </a:ext>
            </a:extLst>
          </p:cNvPr>
          <p:cNvCxnSpPr>
            <a:cxnSpLocks/>
            <a:stCxn id="6" idx="3"/>
          </p:cNvCxnSpPr>
          <p:nvPr/>
        </p:nvCxnSpPr>
        <p:spPr>
          <a:xfrm>
            <a:off x="7410600" y="3201544"/>
            <a:ext cx="316080" cy="448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6314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7D04-1BA8-5D7F-2931-D104D3F11C07}"/>
              </a:ext>
            </a:extLst>
          </p:cNvPr>
          <p:cNvSpPr>
            <a:spLocks noGrp="1"/>
          </p:cNvSpPr>
          <p:nvPr>
            <p:ph type="title"/>
          </p:nvPr>
        </p:nvSpPr>
        <p:spPr>
          <a:xfrm>
            <a:off x="628650" y="-13183"/>
            <a:ext cx="7886700" cy="1325563"/>
          </a:xfrm>
        </p:spPr>
        <p:txBody>
          <a:bodyPr/>
          <a:lstStyle/>
          <a:p>
            <a:r>
              <a:rPr lang="en-US" dirty="0"/>
              <a:t>Evolving Lambda Architectures</a:t>
            </a:r>
          </a:p>
        </p:txBody>
      </p:sp>
      <p:sp>
        <p:nvSpPr>
          <p:cNvPr id="4" name="Slide Number Placeholder 3">
            <a:extLst>
              <a:ext uri="{FF2B5EF4-FFF2-40B4-BE49-F238E27FC236}">
                <a16:creationId xmlns:a16="http://schemas.microsoft.com/office/drawing/2014/main" id="{890CEFB2-798E-263C-E7DC-C30423B3D6C0}"/>
              </a:ext>
            </a:extLst>
          </p:cNvPr>
          <p:cNvSpPr>
            <a:spLocks noGrp="1"/>
          </p:cNvSpPr>
          <p:nvPr>
            <p:ph type="sldNum" sz="quarter" idx="10"/>
          </p:nvPr>
        </p:nvSpPr>
        <p:spPr/>
        <p:txBody>
          <a:bodyPr/>
          <a:lstStyle/>
          <a:p>
            <a:r>
              <a:rPr lang="nl-NL"/>
              <a:t>[</a:t>
            </a:r>
            <a:fld id="{53240C58-373C-43C1-ADD1-3E23A3B96371}" type="slidenum">
              <a:rPr lang="nl-NL" smtClean="0"/>
              <a:pPr/>
              <a:t>30</a:t>
            </a:fld>
            <a:r>
              <a:rPr lang="nl-NL"/>
              <a:t>]</a:t>
            </a:r>
            <a:endParaRPr lang="nl-NL" dirty="0"/>
          </a:p>
        </p:txBody>
      </p:sp>
      <p:pic>
        <p:nvPicPr>
          <p:cNvPr id="13" name="Picture 12" descr="A diagram of a computer&#10;&#10;Description automatically generated">
            <a:extLst>
              <a:ext uri="{FF2B5EF4-FFF2-40B4-BE49-F238E27FC236}">
                <a16:creationId xmlns:a16="http://schemas.microsoft.com/office/drawing/2014/main" id="{B2585236-4845-ADE8-B2A4-10422E53C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6" y="1999162"/>
            <a:ext cx="5243485" cy="2578336"/>
          </a:xfrm>
          <a:prstGeom prst="rect">
            <a:avLst/>
          </a:prstGeom>
        </p:spPr>
      </p:pic>
      <p:sp>
        <p:nvSpPr>
          <p:cNvPr id="5" name="TextBox 4">
            <a:extLst>
              <a:ext uri="{FF2B5EF4-FFF2-40B4-BE49-F238E27FC236}">
                <a16:creationId xmlns:a16="http://schemas.microsoft.com/office/drawing/2014/main" id="{5D11C8CA-CD6C-6BC3-5AA4-7C3DB7D3D4EA}"/>
              </a:ext>
            </a:extLst>
          </p:cNvPr>
          <p:cNvSpPr txBox="1"/>
          <p:nvPr/>
        </p:nvSpPr>
        <p:spPr>
          <a:xfrm>
            <a:off x="5646421" y="2060122"/>
            <a:ext cx="3208945" cy="2677656"/>
          </a:xfrm>
          <a:prstGeom prst="rect">
            <a:avLst/>
          </a:prstGeom>
          <a:noFill/>
        </p:spPr>
        <p:txBody>
          <a:bodyPr wrap="square">
            <a:spAutoFit/>
          </a:bodyPr>
          <a:lstStyle/>
          <a:p>
            <a:pPr marL="285750" indent="-285750">
              <a:buFont typeface="Arial" panose="020B0604020202020204" pitchFamily="34" charset="0"/>
              <a:buChar char="•"/>
            </a:pPr>
            <a:r>
              <a:rPr lang="en-US" sz="1400" b="1" dirty="0"/>
              <a:t>Purpose</a:t>
            </a:r>
            <a:r>
              <a:rPr lang="en-US" sz="1400" dirty="0"/>
              <a:t>: To get some results in real-time in addition to the offline analytics.</a:t>
            </a:r>
          </a:p>
          <a:p>
            <a:pPr marL="285750" indent="-285750">
              <a:buFont typeface="Arial" panose="020B0604020202020204" pitchFamily="34" charset="0"/>
              <a:buChar char="•"/>
            </a:pPr>
            <a:r>
              <a:rPr lang="en-US" sz="1400" dirty="0"/>
              <a:t>Hot path (stream processing)</a:t>
            </a:r>
          </a:p>
          <a:p>
            <a:pPr marL="285750" indent="-285750">
              <a:buFont typeface="Arial" panose="020B0604020202020204" pitchFamily="34" charset="0"/>
              <a:buChar char="•"/>
            </a:pPr>
            <a:r>
              <a:rPr lang="en-US" sz="1400" dirty="0"/>
              <a:t>Cold path (batch processing)</a:t>
            </a:r>
          </a:p>
          <a:p>
            <a:pPr marL="285750" indent="-285750">
              <a:buFont typeface="Arial" panose="020B0604020202020204" pitchFamily="34" charset="0"/>
              <a:buChar char="•"/>
            </a:pPr>
            <a:r>
              <a:rPr lang="en-US" sz="1400" b="1" dirty="0"/>
              <a:t>Master data </a:t>
            </a:r>
            <a:r>
              <a:rPr lang="en-US" sz="1400" dirty="0"/>
              <a:t>represents "data about the business entities that provide context for business transactions" - information about customers, suppliers, employees, stores, etc.</a:t>
            </a:r>
          </a:p>
          <a:p>
            <a:endParaRPr lang="en-US" sz="1400" dirty="0"/>
          </a:p>
        </p:txBody>
      </p:sp>
      <p:sp>
        <p:nvSpPr>
          <p:cNvPr id="7" name="TextBox 6">
            <a:extLst>
              <a:ext uri="{FF2B5EF4-FFF2-40B4-BE49-F238E27FC236}">
                <a16:creationId xmlns:a16="http://schemas.microsoft.com/office/drawing/2014/main" id="{A0126AA7-F214-1FA2-25EC-A7C6CCAFA056}"/>
              </a:ext>
            </a:extLst>
          </p:cNvPr>
          <p:cNvSpPr txBox="1"/>
          <p:nvPr/>
        </p:nvSpPr>
        <p:spPr>
          <a:xfrm>
            <a:off x="3819464" y="1366901"/>
            <a:ext cx="4591050" cy="523220"/>
          </a:xfrm>
          <a:prstGeom prst="rect">
            <a:avLst/>
          </a:prstGeom>
          <a:noFill/>
        </p:spPr>
        <p:txBody>
          <a:bodyPr wrap="square">
            <a:spAutoFit/>
          </a:bodyPr>
          <a:lstStyle/>
          <a:p>
            <a:r>
              <a:rPr lang="en-US" sz="1400" dirty="0"/>
              <a:t>Updates the serving layer with incremental updates based on the most recent data.</a:t>
            </a:r>
          </a:p>
        </p:txBody>
      </p:sp>
      <p:cxnSp>
        <p:nvCxnSpPr>
          <p:cNvPr id="9" name="Straight Arrow Connector 8">
            <a:extLst>
              <a:ext uri="{FF2B5EF4-FFF2-40B4-BE49-F238E27FC236}">
                <a16:creationId xmlns:a16="http://schemas.microsoft.com/office/drawing/2014/main" id="{F1DD2EB9-91F3-2516-87CC-47291A0CA4AA}"/>
              </a:ext>
            </a:extLst>
          </p:cNvPr>
          <p:cNvCxnSpPr>
            <a:cxnSpLocks/>
          </p:cNvCxnSpPr>
          <p:nvPr/>
        </p:nvCxnSpPr>
        <p:spPr>
          <a:xfrm flipH="1">
            <a:off x="4008120" y="1890122"/>
            <a:ext cx="251460" cy="940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013BB6-9E5F-49F0-6F7B-FCA517174212}"/>
              </a:ext>
            </a:extLst>
          </p:cNvPr>
          <p:cNvSpPr txBox="1"/>
          <p:nvPr/>
        </p:nvSpPr>
        <p:spPr>
          <a:xfrm>
            <a:off x="1135380" y="4725856"/>
            <a:ext cx="7275134" cy="461665"/>
          </a:xfrm>
          <a:prstGeom prst="rect">
            <a:avLst/>
          </a:prstGeom>
          <a:noFill/>
        </p:spPr>
        <p:txBody>
          <a:bodyPr wrap="square">
            <a:spAutoFit/>
          </a:bodyPr>
          <a:lstStyle/>
          <a:p>
            <a:r>
              <a:rPr lang="en-US" sz="1200" dirty="0">
                <a:solidFill>
                  <a:srgbClr val="000099"/>
                </a:solidFill>
              </a:rPr>
              <a:t>Business  Transaction: Buyer X placed an order for 10 of SKU Y, on DD-MM-YYYY for a total of $5000.</a:t>
            </a:r>
          </a:p>
          <a:p>
            <a:r>
              <a:rPr lang="en-US" sz="1200" dirty="0">
                <a:solidFill>
                  <a:srgbClr val="000099"/>
                </a:solidFill>
              </a:rPr>
              <a:t>The buyer and the product are comprised of </a:t>
            </a:r>
            <a:r>
              <a:rPr lang="en-US" sz="1200" b="1" dirty="0">
                <a:solidFill>
                  <a:srgbClr val="000099"/>
                </a:solidFill>
              </a:rPr>
              <a:t>master data</a:t>
            </a:r>
            <a:r>
              <a:rPr lang="en-US" sz="1200" dirty="0">
                <a:solidFill>
                  <a:srgbClr val="000099"/>
                </a:solidFill>
              </a:rPr>
              <a:t>.</a:t>
            </a:r>
          </a:p>
        </p:txBody>
      </p:sp>
      <p:sp>
        <p:nvSpPr>
          <p:cNvPr id="15" name="TextBox 14">
            <a:extLst>
              <a:ext uri="{FF2B5EF4-FFF2-40B4-BE49-F238E27FC236}">
                <a16:creationId xmlns:a16="http://schemas.microsoft.com/office/drawing/2014/main" id="{BF29FD42-2B96-6B30-A251-8A1AC37FAD1E}"/>
              </a:ext>
            </a:extLst>
          </p:cNvPr>
          <p:cNvSpPr txBox="1"/>
          <p:nvPr/>
        </p:nvSpPr>
        <p:spPr>
          <a:xfrm>
            <a:off x="1550609" y="5360455"/>
            <a:ext cx="4572000" cy="415498"/>
          </a:xfrm>
          <a:prstGeom prst="rect">
            <a:avLst/>
          </a:prstGeom>
          <a:noFill/>
        </p:spPr>
        <p:txBody>
          <a:bodyPr wrap="square">
            <a:spAutoFit/>
          </a:bodyPr>
          <a:lstStyle/>
          <a:p>
            <a:r>
              <a:rPr lang="en-US" sz="1050" dirty="0">
                <a:hlinkClick r:id="rId4"/>
              </a:rPr>
              <a:t>https://learn.microsoft.com/en-us/azure/architecture/data-guide/big-data/</a:t>
            </a:r>
            <a:r>
              <a:rPr lang="en-US" sz="1050" dirty="0"/>
              <a:t> </a:t>
            </a:r>
          </a:p>
          <a:p>
            <a:r>
              <a:rPr lang="en-US" sz="1050" dirty="0">
                <a:hlinkClick r:id="rId5"/>
              </a:rPr>
              <a:t>https://www.tibco.com/reference-center/what-is-master-data</a:t>
            </a:r>
            <a:r>
              <a:rPr lang="en-US" sz="1050" dirty="0"/>
              <a:t> </a:t>
            </a:r>
          </a:p>
        </p:txBody>
      </p:sp>
    </p:spTree>
    <p:extLst>
      <p:ext uri="{BB962C8B-B14F-4D97-AF65-F5344CB8AC3E}">
        <p14:creationId xmlns:p14="http://schemas.microsoft.com/office/powerpoint/2010/main" val="3427258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F06FD-8C4F-880A-AE1B-AB81168897AE}"/>
              </a:ext>
            </a:extLst>
          </p:cNvPr>
          <p:cNvSpPr>
            <a:spLocks noGrp="1"/>
          </p:cNvSpPr>
          <p:nvPr>
            <p:ph type="title"/>
          </p:nvPr>
        </p:nvSpPr>
        <p:spPr>
          <a:xfrm>
            <a:off x="628650" y="0"/>
            <a:ext cx="7886700" cy="1325563"/>
          </a:xfrm>
        </p:spPr>
        <p:txBody>
          <a:bodyPr/>
          <a:lstStyle/>
          <a:p>
            <a:r>
              <a:rPr lang="en-US" dirty="0"/>
              <a:t>Evolving Kappa Architectures</a:t>
            </a:r>
          </a:p>
        </p:txBody>
      </p:sp>
      <p:sp>
        <p:nvSpPr>
          <p:cNvPr id="4" name="Slide Number Placeholder 3">
            <a:extLst>
              <a:ext uri="{FF2B5EF4-FFF2-40B4-BE49-F238E27FC236}">
                <a16:creationId xmlns:a16="http://schemas.microsoft.com/office/drawing/2014/main" id="{99CA4219-E191-8D08-FB53-3B912AD14C94}"/>
              </a:ext>
            </a:extLst>
          </p:cNvPr>
          <p:cNvSpPr>
            <a:spLocks noGrp="1"/>
          </p:cNvSpPr>
          <p:nvPr>
            <p:ph type="sldNum" sz="quarter" idx="10"/>
          </p:nvPr>
        </p:nvSpPr>
        <p:spPr/>
        <p:txBody>
          <a:bodyPr/>
          <a:lstStyle/>
          <a:p>
            <a:r>
              <a:rPr lang="nl-NL"/>
              <a:t>[</a:t>
            </a:r>
            <a:fld id="{53240C58-373C-43C1-ADD1-3E23A3B96371}" type="slidenum">
              <a:rPr lang="nl-NL" smtClean="0"/>
              <a:pPr/>
              <a:t>31</a:t>
            </a:fld>
            <a:r>
              <a:rPr lang="nl-NL"/>
              <a:t>]</a:t>
            </a:r>
            <a:endParaRPr lang="nl-NL" dirty="0"/>
          </a:p>
        </p:txBody>
      </p:sp>
      <p:pic>
        <p:nvPicPr>
          <p:cNvPr id="5122" name="Picture 2">
            <a:extLst>
              <a:ext uri="{FF2B5EF4-FFF2-40B4-BE49-F238E27FC236}">
                <a16:creationId xmlns:a16="http://schemas.microsoft.com/office/drawing/2014/main" id="{9FF9A56A-8936-C7C1-A12F-60BEA77A5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4" y="1945959"/>
            <a:ext cx="5935429" cy="2492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B03E3A-E924-1F40-C875-955756FFF5C6}"/>
              </a:ext>
            </a:extLst>
          </p:cNvPr>
          <p:cNvSpPr txBox="1"/>
          <p:nvPr/>
        </p:nvSpPr>
        <p:spPr>
          <a:xfrm>
            <a:off x="6313483" y="1626367"/>
            <a:ext cx="2388557" cy="3046988"/>
          </a:xfrm>
          <a:prstGeom prst="rect">
            <a:avLst/>
          </a:prstGeom>
          <a:noFill/>
        </p:spPr>
        <p:txBody>
          <a:bodyPr wrap="square">
            <a:spAutoFit/>
          </a:bodyPr>
          <a:lstStyle/>
          <a:p>
            <a:pPr marL="285750" indent="-285750">
              <a:buFont typeface="Arial" panose="020B0604020202020204" pitchFamily="34" charset="0"/>
              <a:buChar char="•"/>
            </a:pPr>
            <a:r>
              <a:rPr lang="en-US" sz="1600" dirty="0"/>
              <a:t>All data flows through a single path using a </a:t>
            </a:r>
            <a:r>
              <a:rPr lang="en-US" sz="1600" b="1" i="1" dirty="0"/>
              <a:t>stream processing system</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dirty="0"/>
              <a:t>Alternative</a:t>
            </a:r>
            <a:r>
              <a:rPr lang="en-US" sz="1600" dirty="0"/>
              <a:t> to lambda architecture and avoid duplicate computation logic and the complexity of managing both host and cold paths.</a:t>
            </a:r>
          </a:p>
        </p:txBody>
      </p:sp>
      <p:sp>
        <p:nvSpPr>
          <p:cNvPr id="7" name="TextBox 6">
            <a:extLst>
              <a:ext uri="{FF2B5EF4-FFF2-40B4-BE49-F238E27FC236}">
                <a16:creationId xmlns:a16="http://schemas.microsoft.com/office/drawing/2014/main" id="{8D5A907C-7E56-0F3F-4A69-F019D0A6B035}"/>
              </a:ext>
            </a:extLst>
          </p:cNvPr>
          <p:cNvSpPr txBox="1"/>
          <p:nvPr/>
        </p:nvSpPr>
        <p:spPr>
          <a:xfrm>
            <a:off x="529278" y="4644850"/>
            <a:ext cx="5647135" cy="523220"/>
          </a:xfrm>
          <a:prstGeom prst="rect">
            <a:avLst/>
          </a:prstGeom>
          <a:noFill/>
        </p:spPr>
        <p:txBody>
          <a:bodyPr wrap="square">
            <a:spAutoFit/>
          </a:bodyPr>
          <a:lstStyle/>
          <a:p>
            <a:r>
              <a:rPr lang="en-US" sz="1400" dirty="0">
                <a:solidFill>
                  <a:srgbClr val="000099"/>
                </a:solidFill>
              </a:rPr>
              <a:t>Collect data for an  X duration and do batch processing to compute the state Y </a:t>
            </a:r>
            <a:r>
              <a:rPr lang="en-US" sz="1400" b="1" dirty="0">
                <a:solidFill>
                  <a:srgbClr val="000099"/>
                </a:solidFill>
              </a:rPr>
              <a:t>=</a:t>
            </a:r>
            <a:r>
              <a:rPr lang="en-US" sz="1400" dirty="0">
                <a:solidFill>
                  <a:srgbClr val="000099"/>
                </a:solidFill>
              </a:rPr>
              <a:t> Incrementally update the state Y over a duration X </a:t>
            </a:r>
          </a:p>
        </p:txBody>
      </p:sp>
      <p:sp>
        <p:nvSpPr>
          <p:cNvPr id="9" name="TextBox 8">
            <a:extLst>
              <a:ext uri="{FF2B5EF4-FFF2-40B4-BE49-F238E27FC236}">
                <a16:creationId xmlns:a16="http://schemas.microsoft.com/office/drawing/2014/main" id="{796238BC-8912-EF09-E919-C1F1B6B79FF6}"/>
              </a:ext>
            </a:extLst>
          </p:cNvPr>
          <p:cNvSpPr txBox="1"/>
          <p:nvPr/>
        </p:nvSpPr>
        <p:spPr>
          <a:xfrm>
            <a:off x="1242060" y="5441246"/>
            <a:ext cx="4572000" cy="253916"/>
          </a:xfrm>
          <a:prstGeom prst="rect">
            <a:avLst/>
          </a:prstGeom>
          <a:noFill/>
        </p:spPr>
        <p:txBody>
          <a:bodyPr wrap="square">
            <a:spAutoFit/>
          </a:bodyPr>
          <a:lstStyle/>
          <a:p>
            <a:r>
              <a:rPr lang="en-US" sz="1050" dirty="0">
                <a:hlinkClick r:id="rId4"/>
              </a:rPr>
              <a:t>https://learn.microsoft.com/en-us/azure/architecture/data-guide/big-data/</a:t>
            </a:r>
            <a:endParaRPr lang="en-US" sz="1050" dirty="0"/>
          </a:p>
        </p:txBody>
      </p:sp>
    </p:spTree>
    <p:extLst>
      <p:ext uri="{BB962C8B-B14F-4D97-AF65-F5344CB8AC3E}">
        <p14:creationId xmlns:p14="http://schemas.microsoft.com/office/powerpoint/2010/main" val="1234561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BEB4-3106-77FF-DE15-FD4B488DF774}"/>
              </a:ext>
            </a:extLst>
          </p:cNvPr>
          <p:cNvSpPr>
            <a:spLocks noGrp="1"/>
          </p:cNvSpPr>
          <p:nvPr>
            <p:ph type="title"/>
          </p:nvPr>
        </p:nvSpPr>
        <p:spPr>
          <a:xfrm>
            <a:off x="736227" y="0"/>
            <a:ext cx="7880648" cy="1879035"/>
          </a:xfrm>
        </p:spPr>
        <p:txBody>
          <a:bodyPr>
            <a:noAutofit/>
          </a:bodyPr>
          <a:lstStyle/>
          <a:p>
            <a:pPr algn="ctr"/>
            <a:r>
              <a:rPr lang="en-US" sz="3200" dirty="0"/>
              <a:t>Towards Hybrid Infrastructures: Data Auto-Modeling for Data Warehouses *</a:t>
            </a:r>
          </a:p>
        </p:txBody>
      </p:sp>
      <p:sp>
        <p:nvSpPr>
          <p:cNvPr id="4" name="Slide Number Placeholder 3">
            <a:extLst>
              <a:ext uri="{FF2B5EF4-FFF2-40B4-BE49-F238E27FC236}">
                <a16:creationId xmlns:a16="http://schemas.microsoft.com/office/drawing/2014/main" id="{7EB37106-9E2B-014B-57D1-E02E50E937DC}"/>
              </a:ext>
            </a:extLst>
          </p:cNvPr>
          <p:cNvSpPr>
            <a:spLocks noGrp="1"/>
          </p:cNvSpPr>
          <p:nvPr>
            <p:ph type="sldNum" sz="quarter" idx="10"/>
          </p:nvPr>
        </p:nvSpPr>
        <p:spPr/>
        <p:txBody>
          <a:bodyPr/>
          <a:lstStyle/>
          <a:p>
            <a:r>
              <a:rPr lang="nl-NL"/>
              <a:t>[</a:t>
            </a:r>
            <a:fld id="{53240C58-373C-43C1-ADD1-3E23A3B96371}" type="slidenum">
              <a:rPr lang="nl-NL" smtClean="0"/>
              <a:pPr/>
              <a:t>32</a:t>
            </a:fld>
            <a:r>
              <a:rPr lang="nl-NL"/>
              <a:t>]</a:t>
            </a:r>
            <a:endParaRPr lang="nl-NL" dirty="0"/>
          </a:p>
        </p:txBody>
      </p:sp>
      <p:sp>
        <p:nvSpPr>
          <p:cNvPr id="5" name="TextBox 4">
            <a:extLst>
              <a:ext uri="{FF2B5EF4-FFF2-40B4-BE49-F238E27FC236}">
                <a16:creationId xmlns:a16="http://schemas.microsoft.com/office/drawing/2014/main" id="{47FD35F2-2D3A-8270-4F36-641CE7D377E7}"/>
              </a:ext>
            </a:extLst>
          </p:cNvPr>
          <p:cNvSpPr txBox="1"/>
          <p:nvPr/>
        </p:nvSpPr>
        <p:spPr>
          <a:xfrm>
            <a:off x="1100866" y="6396335"/>
            <a:ext cx="4572000" cy="461665"/>
          </a:xfrm>
          <a:prstGeom prst="rect">
            <a:avLst/>
          </a:prstGeom>
          <a:noFill/>
        </p:spPr>
        <p:txBody>
          <a:bodyPr wrap="square">
            <a:spAutoFit/>
          </a:bodyPr>
          <a:lstStyle/>
          <a:p>
            <a:pPr defTabSz="456158"/>
            <a:r>
              <a:rPr lang="en-US" altLang="id-ID" sz="1200" dirty="0">
                <a:solidFill>
                  <a:prstClr val="black"/>
                </a:solidFill>
                <a:ea typeface="ＭＳ Ｐゴシック" pitchFamily="34" charset="-128"/>
              </a:rPr>
              <a:t>*Thes slides are based on the Chapter 4 of the book</a:t>
            </a:r>
            <a:r>
              <a:rPr lang="id-ID" altLang="id-ID" sz="1200" dirty="0">
                <a:solidFill>
                  <a:prstClr val="black"/>
                </a:solidFill>
                <a:ea typeface="ＭＳ Ｐゴシック" pitchFamily="34" charset="-128"/>
              </a:rPr>
              <a:t>:</a:t>
            </a:r>
            <a:r>
              <a:rPr lang="en-US" altLang="id-ID" sz="1200" dirty="0">
                <a:solidFill>
                  <a:prstClr val="black"/>
                </a:solidFill>
                <a:ea typeface="ＭＳ Ｐゴシック" pitchFamily="34" charset="-128"/>
              </a:rPr>
              <a:t> J</a:t>
            </a:r>
            <a:r>
              <a:rPr lang="id-ID" altLang="id-ID" sz="1200" dirty="0">
                <a:solidFill>
                  <a:prstClr val="black"/>
                </a:solidFill>
                <a:ea typeface="ＭＳ Ｐゴシック" pitchFamily="34" charset="-128"/>
              </a:rPr>
              <a:t>. </a:t>
            </a:r>
            <a:r>
              <a:rPr lang="en-US" altLang="id-ID" sz="1200" dirty="0">
                <a:solidFill>
                  <a:prstClr val="black"/>
                </a:solidFill>
                <a:ea typeface="ＭＳ Ｐゴシック" pitchFamily="34" charset="-128"/>
              </a:rPr>
              <a:t>Han, M</a:t>
            </a:r>
            <a:r>
              <a:rPr lang="id-ID" altLang="id-ID" sz="1200" dirty="0">
                <a:solidFill>
                  <a:prstClr val="black"/>
                </a:solidFill>
                <a:ea typeface="ＭＳ Ｐゴシック" pitchFamily="34" charset="-128"/>
              </a:rPr>
              <a:t>. </a:t>
            </a:r>
            <a:r>
              <a:rPr lang="en-US" altLang="id-ID" sz="1200" dirty="0" err="1">
                <a:solidFill>
                  <a:prstClr val="black"/>
                </a:solidFill>
                <a:ea typeface="ＭＳ Ｐゴシック" pitchFamily="34" charset="-128"/>
              </a:rPr>
              <a:t>Kamber</a:t>
            </a:r>
            <a:r>
              <a:rPr lang="en-US" altLang="id-ID" sz="1200" dirty="0">
                <a:solidFill>
                  <a:prstClr val="black"/>
                </a:solidFill>
                <a:ea typeface="ＭＳ Ｐゴシック" pitchFamily="34" charset="-128"/>
              </a:rPr>
              <a:t> </a:t>
            </a:r>
            <a:r>
              <a:rPr lang="id-ID" altLang="id-ID" sz="1200" dirty="0">
                <a:solidFill>
                  <a:prstClr val="black"/>
                </a:solidFill>
                <a:ea typeface="ＭＳ Ｐゴシック" pitchFamily="34" charset="-128"/>
              </a:rPr>
              <a:t>and </a:t>
            </a:r>
            <a:r>
              <a:rPr lang="en-US" altLang="id-ID" sz="1200" dirty="0">
                <a:solidFill>
                  <a:prstClr val="black"/>
                </a:solidFill>
                <a:ea typeface="ＭＳ Ｐゴシック" pitchFamily="34" charset="-128"/>
              </a:rPr>
              <a:t>J</a:t>
            </a:r>
            <a:r>
              <a:rPr lang="id-ID" altLang="id-ID" sz="1200" dirty="0">
                <a:solidFill>
                  <a:prstClr val="black"/>
                </a:solidFill>
                <a:ea typeface="ＭＳ Ｐゴシック" pitchFamily="34" charset="-128"/>
              </a:rPr>
              <a:t>.</a:t>
            </a:r>
            <a:r>
              <a:rPr lang="en-US" altLang="id-ID" sz="1200" dirty="0">
                <a:solidFill>
                  <a:prstClr val="black"/>
                </a:solidFill>
                <a:ea typeface="ＭＳ Ｐゴシック" pitchFamily="34" charset="-128"/>
              </a:rPr>
              <a:t> Pei</a:t>
            </a:r>
            <a:r>
              <a:rPr lang="id-ID" altLang="id-ID" sz="1200" dirty="0">
                <a:solidFill>
                  <a:prstClr val="black"/>
                </a:solidFill>
                <a:ea typeface="ＭＳ Ｐゴシック" pitchFamily="34" charset="-128"/>
              </a:rPr>
              <a:t>, “</a:t>
            </a:r>
            <a:r>
              <a:rPr lang="en-US" altLang="id-ID" sz="1200" dirty="0">
                <a:solidFill>
                  <a:prstClr val="black"/>
                </a:solidFill>
                <a:ea typeface="ＭＳ Ｐゴシック" pitchFamily="34" charset="-128"/>
              </a:rPr>
              <a:t>Data Mining: Concepts and Techniques</a:t>
            </a:r>
            <a:r>
              <a:rPr lang="id-ID" altLang="id-ID" sz="1200" dirty="0">
                <a:solidFill>
                  <a:prstClr val="black"/>
                </a:solidFill>
                <a:ea typeface="ＭＳ Ｐゴシック" pitchFamily="34" charset="-128"/>
              </a:rPr>
              <a:t>”.</a:t>
            </a:r>
          </a:p>
        </p:txBody>
      </p:sp>
    </p:spTree>
    <p:extLst>
      <p:ext uri="{BB962C8B-B14F-4D97-AF65-F5344CB8AC3E}">
        <p14:creationId xmlns:p14="http://schemas.microsoft.com/office/powerpoint/2010/main" val="2780219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7D5A-DC1D-AF6F-674D-7F0E054A1A35}"/>
              </a:ext>
            </a:extLst>
          </p:cNvPr>
          <p:cNvSpPr>
            <a:spLocks noGrp="1"/>
          </p:cNvSpPr>
          <p:nvPr>
            <p:ph type="title"/>
          </p:nvPr>
        </p:nvSpPr>
        <p:spPr/>
        <p:txBody>
          <a:bodyPr/>
          <a:lstStyle/>
          <a:p>
            <a:r>
              <a:rPr lang="en-US" dirty="0"/>
              <a:t>What is Business Intelligence? </a:t>
            </a:r>
          </a:p>
        </p:txBody>
      </p:sp>
      <p:sp>
        <p:nvSpPr>
          <p:cNvPr id="3" name="Content Placeholder 2">
            <a:extLst>
              <a:ext uri="{FF2B5EF4-FFF2-40B4-BE49-F238E27FC236}">
                <a16:creationId xmlns:a16="http://schemas.microsoft.com/office/drawing/2014/main" id="{556B311D-E99B-4C43-BBD9-6683E164B2C6}"/>
              </a:ext>
            </a:extLst>
          </p:cNvPr>
          <p:cNvSpPr>
            <a:spLocks noGrp="1"/>
          </p:cNvSpPr>
          <p:nvPr>
            <p:ph idx="1"/>
          </p:nvPr>
        </p:nvSpPr>
        <p:spPr/>
        <p:txBody>
          <a:bodyPr/>
          <a:lstStyle/>
          <a:p>
            <a:r>
              <a:rPr lang="en-US" dirty="0"/>
              <a:t>Business intelligence (BI) is software that ingests business data and presents it in user-friendly views such as reports, dashboards, charts, and graphs. [IBM]</a:t>
            </a:r>
          </a:p>
          <a:p>
            <a:r>
              <a:rPr lang="en-US" dirty="0"/>
              <a:t>Business users (e.g., operations and strategy managers) can analyze this information to gain insights into how the business is performing. [IBM]</a:t>
            </a:r>
          </a:p>
          <a:p>
            <a:endParaRPr lang="en-US" dirty="0"/>
          </a:p>
        </p:txBody>
      </p:sp>
      <p:sp>
        <p:nvSpPr>
          <p:cNvPr id="4" name="Slide Number Placeholder 3">
            <a:extLst>
              <a:ext uri="{FF2B5EF4-FFF2-40B4-BE49-F238E27FC236}">
                <a16:creationId xmlns:a16="http://schemas.microsoft.com/office/drawing/2014/main" id="{DC7B8FD1-730F-B34C-9A7F-4862496F2909}"/>
              </a:ext>
            </a:extLst>
          </p:cNvPr>
          <p:cNvSpPr>
            <a:spLocks noGrp="1"/>
          </p:cNvSpPr>
          <p:nvPr>
            <p:ph type="sldNum" sz="quarter" idx="10"/>
          </p:nvPr>
        </p:nvSpPr>
        <p:spPr/>
        <p:txBody>
          <a:bodyPr/>
          <a:lstStyle/>
          <a:p>
            <a:r>
              <a:rPr lang="nl-NL"/>
              <a:t>[</a:t>
            </a:r>
            <a:fld id="{53240C58-373C-43C1-ADD1-3E23A3B96371}" type="slidenum">
              <a:rPr lang="nl-NL" smtClean="0"/>
              <a:pPr/>
              <a:t>33</a:t>
            </a:fld>
            <a:r>
              <a:rPr lang="nl-NL"/>
              <a:t>]</a:t>
            </a:r>
            <a:endParaRPr lang="nl-NL" dirty="0"/>
          </a:p>
        </p:txBody>
      </p:sp>
      <p:pic>
        <p:nvPicPr>
          <p:cNvPr id="1026" name="Picture 2">
            <a:extLst>
              <a:ext uri="{FF2B5EF4-FFF2-40B4-BE49-F238E27FC236}">
                <a16:creationId xmlns:a16="http://schemas.microsoft.com/office/drawing/2014/main" id="{09818234-F046-803C-2629-E51F46F90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6" y="3908928"/>
            <a:ext cx="2491105" cy="1877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7B1A662-A35B-DD86-1826-C28C655E8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700" y="3908929"/>
            <a:ext cx="2491105" cy="18770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6BF3FB-FB22-4364-4CDF-0BD18ABB84D2}"/>
              </a:ext>
            </a:extLst>
          </p:cNvPr>
          <p:cNvSpPr txBox="1"/>
          <p:nvPr/>
        </p:nvSpPr>
        <p:spPr>
          <a:xfrm>
            <a:off x="1043940" y="5822818"/>
            <a:ext cx="1737360" cy="369332"/>
          </a:xfrm>
          <a:prstGeom prst="rect">
            <a:avLst/>
          </a:prstGeom>
          <a:noFill/>
        </p:spPr>
        <p:txBody>
          <a:bodyPr wrap="square">
            <a:spAutoFit/>
          </a:bodyPr>
          <a:lstStyle/>
          <a:p>
            <a:r>
              <a:rPr lang="en-US" dirty="0"/>
              <a:t>A sales report </a:t>
            </a:r>
          </a:p>
        </p:txBody>
      </p:sp>
      <p:sp>
        <p:nvSpPr>
          <p:cNvPr id="8" name="TextBox 7">
            <a:extLst>
              <a:ext uri="{FF2B5EF4-FFF2-40B4-BE49-F238E27FC236}">
                <a16:creationId xmlns:a16="http://schemas.microsoft.com/office/drawing/2014/main" id="{38DF48DE-D46E-F17E-1F44-71EFB243DF24}"/>
              </a:ext>
            </a:extLst>
          </p:cNvPr>
          <p:cNvSpPr txBox="1"/>
          <p:nvPr/>
        </p:nvSpPr>
        <p:spPr>
          <a:xfrm>
            <a:off x="3642360" y="5822818"/>
            <a:ext cx="2849880" cy="369332"/>
          </a:xfrm>
          <a:prstGeom prst="rect">
            <a:avLst/>
          </a:prstGeom>
          <a:noFill/>
        </p:spPr>
        <p:txBody>
          <a:bodyPr wrap="square">
            <a:spAutoFit/>
          </a:bodyPr>
          <a:lstStyle/>
          <a:p>
            <a:r>
              <a:rPr lang="en-US" dirty="0"/>
              <a:t>A procurement dashboard</a:t>
            </a:r>
          </a:p>
        </p:txBody>
      </p:sp>
      <p:sp>
        <p:nvSpPr>
          <p:cNvPr id="10" name="TextBox 9">
            <a:extLst>
              <a:ext uri="{FF2B5EF4-FFF2-40B4-BE49-F238E27FC236}">
                <a16:creationId xmlns:a16="http://schemas.microsoft.com/office/drawing/2014/main" id="{454B780D-1312-0D8F-79EB-835C7B33ECA7}"/>
              </a:ext>
            </a:extLst>
          </p:cNvPr>
          <p:cNvSpPr txBox="1"/>
          <p:nvPr/>
        </p:nvSpPr>
        <p:spPr>
          <a:xfrm>
            <a:off x="1524000" y="6192150"/>
            <a:ext cx="4465320" cy="261610"/>
          </a:xfrm>
          <a:prstGeom prst="rect">
            <a:avLst/>
          </a:prstGeom>
          <a:noFill/>
        </p:spPr>
        <p:txBody>
          <a:bodyPr wrap="square">
            <a:spAutoFit/>
          </a:bodyPr>
          <a:lstStyle/>
          <a:p>
            <a:r>
              <a:rPr lang="en-US" sz="1100" dirty="0"/>
              <a:t>Ref: </a:t>
            </a:r>
            <a:r>
              <a:rPr lang="en-US" sz="1100" dirty="0">
                <a:hlinkClick r:id="rId5"/>
              </a:rPr>
              <a:t>https://www.datapine.com/blog/business-intelligence-reporting/</a:t>
            </a:r>
            <a:r>
              <a:rPr lang="en-US" sz="1100" dirty="0"/>
              <a:t> </a:t>
            </a:r>
          </a:p>
        </p:txBody>
      </p:sp>
      <p:sp>
        <p:nvSpPr>
          <p:cNvPr id="12" name="TextBox 11">
            <a:extLst>
              <a:ext uri="{FF2B5EF4-FFF2-40B4-BE49-F238E27FC236}">
                <a16:creationId xmlns:a16="http://schemas.microsoft.com/office/drawing/2014/main" id="{61E93F32-CC64-40DA-12E3-4038459F132C}"/>
              </a:ext>
            </a:extLst>
          </p:cNvPr>
          <p:cNvSpPr txBox="1"/>
          <p:nvPr/>
        </p:nvSpPr>
        <p:spPr>
          <a:xfrm>
            <a:off x="6492240" y="3428717"/>
            <a:ext cx="2141220" cy="1754326"/>
          </a:xfrm>
          <a:prstGeom prst="rect">
            <a:avLst/>
          </a:prstGeom>
          <a:noFill/>
        </p:spPr>
        <p:txBody>
          <a:bodyPr wrap="square">
            <a:spAutoFit/>
          </a:bodyPr>
          <a:lstStyle/>
          <a:p>
            <a:r>
              <a:rPr lang="en-US" b="1" i="1" dirty="0"/>
              <a:t>Subject-oriented</a:t>
            </a:r>
            <a:r>
              <a:rPr lang="en-US" dirty="0"/>
              <a:t>: Provides information on a topic (such as sales, suppliers, students, teachers)</a:t>
            </a:r>
          </a:p>
        </p:txBody>
      </p:sp>
    </p:spTree>
    <p:extLst>
      <p:ext uri="{BB962C8B-B14F-4D97-AF65-F5344CB8AC3E}">
        <p14:creationId xmlns:p14="http://schemas.microsoft.com/office/powerpoint/2010/main" val="165311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BAE3-8DB5-2AE8-A9AE-9B6B4AEBEF0B}"/>
              </a:ext>
            </a:extLst>
          </p:cNvPr>
          <p:cNvSpPr>
            <a:spLocks noGrp="1"/>
          </p:cNvSpPr>
          <p:nvPr>
            <p:ph type="title"/>
          </p:nvPr>
        </p:nvSpPr>
        <p:spPr/>
        <p:txBody>
          <a:bodyPr/>
          <a:lstStyle/>
          <a:p>
            <a:r>
              <a:rPr lang="en-US" dirty="0"/>
              <a:t>Typical Enterprise BI Environment</a:t>
            </a:r>
          </a:p>
        </p:txBody>
      </p:sp>
      <p:sp>
        <p:nvSpPr>
          <p:cNvPr id="4" name="Slide Number Placeholder 3">
            <a:extLst>
              <a:ext uri="{FF2B5EF4-FFF2-40B4-BE49-F238E27FC236}">
                <a16:creationId xmlns:a16="http://schemas.microsoft.com/office/drawing/2014/main" id="{4477662F-00B7-7D4F-DB85-F207C695F3E9}"/>
              </a:ext>
            </a:extLst>
          </p:cNvPr>
          <p:cNvSpPr>
            <a:spLocks noGrp="1"/>
          </p:cNvSpPr>
          <p:nvPr>
            <p:ph type="sldNum" sz="quarter" idx="10"/>
          </p:nvPr>
        </p:nvSpPr>
        <p:spPr/>
        <p:txBody>
          <a:bodyPr/>
          <a:lstStyle/>
          <a:p>
            <a:r>
              <a:rPr lang="nl-NL"/>
              <a:t>[</a:t>
            </a:r>
            <a:fld id="{53240C58-373C-43C1-ADD1-3E23A3B96371}" type="slidenum">
              <a:rPr lang="nl-NL" smtClean="0"/>
              <a:pPr/>
              <a:t>34</a:t>
            </a:fld>
            <a:r>
              <a:rPr lang="nl-NL"/>
              <a:t>]</a:t>
            </a:r>
            <a:endParaRPr lang="nl-NL" dirty="0"/>
          </a:p>
        </p:txBody>
      </p:sp>
      <p:pic>
        <p:nvPicPr>
          <p:cNvPr id="6" name="Picture 5">
            <a:extLst>
              <a:ext uri="{FF2B5EF4-FFF2-40B4-BE49-F238E27FC236}">
                <a16:creationId xmlns:a16="http://schemas.microsoft.com/office/drawing/2014/main" id="{6344EFB2-2550-B821-54E7-9B489C0CF444}"/>
              </a:ext>
            </a:extLst>
          </p:cNvPr>
          <p:cNvPicPr>
            <a:picLocks noChangeAspect="1"/>
          </p:cNvPicPr>
          <p:nvPr/>
        </p:nvPicPr>
        <p:blipFill>
          <a:blip r:embed="rId2"/>
          <a:stretch>
            <a:fillRect/>
          </a:stretch>
        </p:blipFill>
        <p:spPr>
          <a:xfrm>
            <a:off x="1013460" y="1755340"/>
            <a:ext cx="6878791" cy="3331011"/>
          </a:xfrm>
          <a:prstGeom prst="rect">
            <a:avLst/>
          </a:prstGeom>
        </p:spPr>
      </p:pic>
      <p:sp>
        <p:nvSpPr>
          <p:cNvPr id="7" name="TextBox 6">
            <a:extLst>
              <a:ext uri="{FF2B5EF4-FFF2-40B4-BE49-F238E27FC236}">
                <a16:creationId xmlns:a16="http://schemas.microsoft.com/office/drawing/2014/main" id="{8FF3EFBF-2076-F207-4C4A-16821A5B3AEB}"/>
              </a:ext>
            </a:extLst>
          </p:cNvPr>
          <p:cNvSpPr txBox="1"/>
          <p:nvPr/>
        </p:nvSpPr>
        <p:spPr>
          <a:xfrm>
            <a:off x="980910" y="5200667"/>
            <a:ext cx="6911340" cy="415498"/>
          </a:xfrm>
          <a:prstGeom prst="rect">
            <a:avLst/>
          </a:prstGeom>
          <a:noFill/>
        </p:spPr>
        <p:txBody>
          <a:bodyPr wrap="square">
            <a:spAutoFit/>
          </a:bodyPr>
          <a:lstStyle/>
          <a:p>
            <a:r>
              <a:rPr lang="en-US" sz="1050" dirty="0" err="1">
                <a:solidFill>
                  <a:srgbClr val="222222"/>
                </a:solidFill>
                <a:latin typeface="Arial" panose="020B0604020202020204" pitchFamily="34" charset="0"/>
              </a:rPr>
              <a:t>Fraihat</a:t>
            </a:r>
            <a:r>
              <a:rPr lang="en-US" sz="1050" dirty="0">
                <a:solidFill>
                  <a:srgbClr val="222222"/>
                </a:solidFill>
                <a:latin typeface="Arial" panose="020B0604020202020204" pitchFamily="34" charset="0"/>
              </a:rPr>
              <a:t>, Salam, et al. "Business Intelligence Framework Design and Implementation: A Real-estate Market Case Study." </a:t>
            </a:r>
            <a:r>
              <a:rPr lang="en-US" sz="1050" i="1" dirty="0">
                <a:solidFill>
                  <a:srgbClr val="222222"/>
                </a:solidFill>
                <a:latin typeface="Arial" panose="020B0604020202020204" pitchFamily="34" charset="0"/>
              </a:rPr>
              <a:t>ACM Journal of Data and Information Quality (JDIQ)</a:t>
            </a:r>
            <a:r>
              <a:rPr lang="en-US" sz="1050" dirty="0">
                <a:solidFill>
                  <a:srgbClr val="222222"/>
                </a:solidFill>
                <a:latin typeface="Arial" panose="020B0604020202020204" pitchFamily="34" charset="0"/>
              </a:rPr>
              <a:t> 13.2 (2021): 1-16.</a:t>
            </a:r>
            <a:endParaRPr lang="en-US" sz="1050" dirty="0"/>
          </a:p>
        </p:txBody>
      </p:sp>
    </p:spTree>
    <p:extLst>
      <p:ext uri="{BB962C8B-B14F-4D97-AF65-F5344CB8AC3E}">
        <p14:creationId xmlns:p14="http://schemas.microsoft.com/office/powerpoint/2010/main" val="644688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3750-C392-0AE0-7A7C-52D070295F70}"/>
              </a:ext>
            </a:extLst>
          </p:cNvPr>
          <p:cNvSpPr>
            <a:spLocks noGrp="1"/>
          </p:cNvSpPr>
          <p:nvPr>
            <p:ph type="title"/>
          </p:nvPr>
        </p:nvSpPr>
        <p:spPr/>
        <p:txBody>
          <a:bodyPr>
            <a:normAutofit/>
          </a:bodyPr>
          <a:lstStyle/>
          <a:p>
            <a:r>
              <a:rPr lang="en-US" dirty="0"/>
              <a:t>A Typical Data Architecture of a BI Env : A Real-Estate Case Study</a:t>
            </a:r>
          </a:p>
        </p:txBody>
      </p:sp>
      <p:sp>
        <p:nvSpPr>
          <p:cNvPr id="4" name="Slide Number Placeholder 3">
            <a:extLst>
              <a:ext uri="{FF2B5EF4-FFF2-40B4-BE49-F238E27FC236}">
                <a16:creationId xmlns:a16="http://schemas.microsoft.com/office/drawing/2014/main" id="{13834B0C-0F06-A9EB-4C9D-99D65B448866}"/>
              </a:ext>
            </a:extLst>
          </p:cNvPr>
          <p:cNvSpPr>
            <a:spLocks noGrp="1"/>
          </p:cNvSpPr>
          <p:nvPr>
            <p:ph type="sldNum" sz="quarter" idx="10"/>
          </p:nvPr>
        </p:nvSpPr>
        <p:spPr/>
        <p:txBody>
          <a:bodyPr/>
          <a:lstStyle/>
          <a:p>
            <a:r>
              <a:rPr lang="nl-NL"/>
              <a:t>[</a:t>
            </a:r>
            <a:fld id="{53240C58-373C-43C1-ADD1-3E23A3B96371}" type="slidenum">
              <a:rPr lang="nl-NL" smtClean="0"/>
              <a:pPr/>
              <a:t>35</a:t>
            </a:fld>
            <a:r>
              <a:rPr lang="nl-NL"/>
              <a:t>]</a:t>
            </a:r>
            <a:endParaRPr lang="nl-NL" dirty="0"/>
          </a:p>
        </p:txBody>
      </p:sp>
      <p:pic>
        <p:nvPicPr>
          <p:cNvPr id="6" name="Picture 5">
            <a:extLst>
              <a:ext uri="{FF2B5EF4-FFF2-40B4-BE49-F238E27FC236}">
                <a16:creationId xmlns:a16="http://schemas.microsoft.com/office/drawing/2014/main" id="{8CD8C931-17C9-4F66-F678-9B07400D8BEC}"/>
              </a:ext>
            </a:extLst>
          </p:cNvPr>
          <p:cNvPicPr>
            <a:picLocks noChangeAspect="1"/>
          </p:cNvPicPr>
          <p:nvPr/>
        </p:nvPicPr>
        <p:blipFill>
          <a:blip r:embed="rId3"/>
          <a:stretch>
            <a:fillRect/>
          </a:stretch>
        </p:blipFill>
        <p:spPr>
          <a:xfrm>
            <a:off x="392430" y="1703656"/>
            <a:ext cx="8451630" cy="3058409"/>
          </a:xfrm>
          <a:prstGeom prst="rect">
            <a:avLst/>
          </a:prstGeom>
        </p:spPr>
      </p:pic>
      <p:sp>
        <p:nvSpPr>
          <p:cNvPr id="8" name="TextBox 7">
            <a:extLst>
              <a:ext uri="{FF2B5EF4-FFF2-40B4-BE49-F238E27FC236}">
                <a16:creationId xmlns:a16="http://schemas.microsoft.com/office/drawing/2014/main" id="{2B8DE771-BBA4-9379-BD21-EE436E55D05C}"/>
              </a:ext>
            </a:extLst>
          </p:cNvPr>
          <p:cNvSpPr txBox="1"/>
          <p:nvPr/>
        </p:nvSpPr>
        <p:spPr>
          <a:xfrm>
            <a:off x="988546" y="4946596"/>
            <a:ext cx="6911340" cy="415498"/>
          </a:xfrm>
          <a:prstGeom prst="rect">
            <a:avLst/>
          </a:prstGeom>
          <a:noFill/>
        </p:spPr>
        <p:txBody>
          <a:bodyPr wrap="square">
            <a:spAutoFit/>
          </a:bodyPr>
          <a:lstStyle/>
          <a:p>
            <a:r>
              <a:rPr lang="en-US" sz="1050" dirty="0" err="1">
                <a:solidFill>
                  <a:srgbClr val="222222"/>
                </a:solidFill>
                <a:latin typeface="Arial" panose="020B0604020202020204" pitchFamily="34" charset="0"/>
              </a:rPr>
              <a:t>Fraihat</a:t>
            </a:r>
            <a:r>
              <a:rPr lang="en-US" sz="1050" dirty="0">
                <a:solidFill>
                  <a:srgbClr val="222222"/>
                </a:solidFill>
                <a:latin typeface="Arial" panose="020B0604020202020204" pitchFamily="34" charset="0"/>
              </a:rPr>
              <a:t>, Salam, et al. "Business Intelligence Framework Design and Implementation: A Real-estate Market Case Study." </a:t>
            </a:r>
            <a:r>
              <a:rPr lang="en-US" sz="1050" i="1" dirty="0">
                <a:solidFill>
                  <a:srgbClr val="222222"/>
                </a:solidFill>
                <a:latin typeface="Arial" panose="020B0604020202020204" pitchFamily="34" charset="0"/>
              </a:rPr>
              <a:t>ACM Journal of Data and Information Quality (JDIQ)</a:t>
            </a:r>
            <a:r>
              <a:rPr lang="en-US" sz="1050" dirty="0">
                <a:solidFill>
                  <a:srgbClr val="222222"/>
                </a:solidFill>
                <a:latin typeface="Arial" panose="020B0604020202020204" pitchFamily="34" charset="0"/>
              </a:rPr>
              <a:t> 13.2 (2021): 1-16.</a:t>
            </a:r>
            <a:endParaRPr lang="en-US" sz="1050" dirty="0"/>
          </a:p>
        </p:txBody>
      </p:sp>
    </p:spTree>
    <p:extLst>
      <p:ext uri="{BB962C8B-B14F-4D97-AF65-F5344CB8AC3E}">
        <p14:creationId xmlns:p14="http://schemas.microsoft.com/office/powerpoint/2010/main" val="2243697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7E88-B27F-F9CF-4706-651BF076D9E6}"/>
              </a:ext>
            </a:extLst>
          </p:cNvPr>
          <p:cNvSpPr>
            <a:spLocks noGrp="1"/>
          </p:cNvSpPr>
          <p:nvPr>
            <p:ph type="title"/>
          </p:nvPr>
        </p:nvSpPr>
        <p:spPr/>
        <p:txBody>
          <a:bodyPr>
            <a:normAutofit/>
          </a:bodyPr>
          <a:lstStyle/>
          <a:p>
            <a:r>
              <a:rPr lang="en-US" dirty="0"/>
              <a:t>A Typical Data Architecture of a BI Env : University Case Study</a:t>
            </a:r>
          </a:p>
        </p:txBody>
      </p:sp>
      <p:sp>
        <p:nvSpPr>
          <p:cNvPr id="4" name="Slide Number Placeholder 3">
            <a:extLst>
              <a:ext uri="{FF2B5EF4-FFF2-40B4-BE49-F238E27FC236}">
                <a16:creationId xmlns:a16="http://schemas.microsoft.com/office/drawing/2014/main" id="{FB46CDFB-765D-A95B-F6E8-426016F5F4D8}"/>
              </a:ext>
            </a:extLst>
          </p:cNvPr>
          <p:cNvSpPr>
            <a:spLocks noGrp="1"/>
          </p:cNvSpPr>
          <p:nvPr>
            <p:ph type="sldNum" sz="quarter" idx="10"/>
          </p:nvPr>
        </p:nvSpPr>
        <p:spPr/>
        <p:txBody>
          <a:bodyPr/>
          <a:lstStyle/>
          <a:p>
            <a:r>
              <a:rPr lang="nl-NL"/>
              <a:t>[</a:t>
            </a:r>
            <a:fld id="{53240C58-373C-43C1-ADD1-3E23A3B96371}" type="slidenum">
              <a:rPr lang="nl-NL" smtClean="0"/>
              <a:pPr/>
              <a:t>36</a:t>
            </a:fld>
            <a:r>
              <a:rPr lang="nl-NL"/>
              <a:t>]</a:t>
            </a:r>
            <a:endParaRPr lang="nl-NL" dirty="0"/>
          </a:p>
        </p:txBody>
      </p:sp>
      <p:pic>
        <p:nvPicPr>
          <p:cNvPr id="1026" name="Picture 2" descr="Fig. 1">
            <a:extLst>
              <a:ext uri="{FF2B5EF4-FFF2-40B4-BE49-F238E27FC236}">
                <a16:creationId xmlns:a16="http://schemas.microsoft.com/office/drawing/2014/main" id="{45FC7BDE-AA35-7DC2-212B-E4E6314C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170" y="1628843"/>
            <a:ext cx="7185660" cy="3600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84628-083F-0A3A-1C92-4CBE395C1413}"/>
              </a:ext>
            </a:extLst>
          </p:cNvPr>
          <p:cNvSpPr txBox="1"/>
          <p:nvPr/>
        </p:nvSpPr>
        <p:spPr>
          <a:xfrm>
            <a:off x="1120140" y="5269398"/>
            <a:ext cx="6709410" cy="507831"/>
          </a:xfrm>
          <a:prstGeom prst="rect">
            <a:avLst/>
          </a:prstGeom>
          <a:noFill/>
        </p:spPr>
        <p:txBody>
          <a:bodyPr wrap="square">
            <a:spAutoFit/>
          </a:bodyPr>
          <a:lstStyle/>
          <a:p>
            <a:r>
              <a:rPr lang="en-US" sz="900" dirty="0"/>
              <a:t>Suman, S., Khajuria, P., </a:t>
            </a:r>
            <a:r>
              <a:rPr lang="en-US" sz="900" dirty="0" err="1"/>
              <a:t>Urolagin</a:t>
            </a:r>
            <a:r>
              <a:rPr lang="en-US" sz="900" dirty="0"/>
              <a:t>, S. (2020). Star Schema-Based Data Warehouse Model for Education System Using Mondrian and Pentaho. In: Goel, N., Hasan, S., </a:t>
            </a:r>
            <a:r>
              <a:rPr lang="en-US" sz="900" dirty="0" err="1"/>
              <a:t>Kalaichelvi</a:t>
            </a:r>
            <a:r>
              <a:rPr lang="en-US" sz="900" dirty="0"/>
              <a:t>, V. (eds) Modelling, Simulation and Intelligent Computing. </a:t>
            </a:r>
            <a:r>
              <a:rPr lang="en-US" sz="900" dirty="0" err="1"/>
              <a:t>MoSICom</a:t>
            </a:r>
            <a:r>
              <a:rPr lang="en-US" sz="900" dirty="0"/>
              <a:t> 2020. Lecture Notes in Electrical Engineering, vol 659. Springer, Singapore. https://doi.org/10.1007/978-981-15-4775-1_4</a:t>
            </a:r>
          </a:p>
        </p:txBody>
      </p:sp>
    </p:spTree>
    <p:extLst>
      <p:ext uri="{BB962C8B-B14F-4D97-AF65-F5344CB8AC3E}">
        <p14:creationId xmlns:p14="http://schemas.microsoft.com/office/powerpoint/2010/main" val="2911506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038D92B5-B653-1178-B118-A10CAE17C247}"/>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37</a:t>
            </a:fld>
            <a:endParaRPr lang="en-US" altLang="en-US" sz="900"/>
          </a:p>
        </p:txBody>
      </p:sp>
      <p:sp>
        <p:nvSpPr>
          <p:cNvPr id="17411" name="Rectangle 2">
            <a:extLst>
              <a:ext uri="{FF2B5EF4-FFF2-40B4-BE49-F238E27FC236}">
                <a16:creationId xmlns:a16="http://schemas.microsoft.com/office/drawing/2014/main" id="{03BCD2A2-DBCF-812B-09DD-C227B328F81F}"/>
              </a:ext>
            </a:extLst>
          </p:cNvPr>
          <p:cNvSpPr>
            <a:spLocks noGrp="1" noChangeArrowheads="1"/>
          </p:cNvSpPr>
          <p:nvPr>
            <p:ph type="title"/>
          </p:nvPr>
        </p:nvSpPr>
        <p:spPr>
          <a:xfrm>
            <a:off x="379751" y="126121"/>
            <a:ext cx="7811749" cy="628650"/>
          </a:xfrm>
          <a:noFill/>
        </p:spPr>
        <p:txBody>
          <a:bodyPr vert="horz" lIns="69056" tIns="34529" rIns="69056" bIns="34529" rtlCol="0" anchor="ctr" anchorCtr="0">
            <a:normAutofit/>
          </a:bodyPr>
          <a:lstStyle/>
          <a:p>
            <a:pPr eaLnBrk="1" hangingPunct="1"/>
            <a:r>
              <a:rPr lang="en-US" altLang="en-US" sz="4000" dirty="0"/>
              <a:t>Warehouse Data Modeling</a:t>
            </a:r>
            <a:endParaRPr lang="en-US" altLang="en-US" sz="5400" dirty="0"/>
          </a:p>
        </p:txBody>
      </p:sp>
      <p:sp>
        <p:nvSpPr>
          <p:cNvPr id="17412" name="Rectangle 3">
            <a:extLst>
              <a:ext uri="{FF2B5EF4-FFF2-40B4-BE49-F238E27FC236}">
                <a16:creationId xmlns:a16="http://schemas.microsoft.com/office/drawing/2014/main" id="{F3FAFD8D-860C-8989-BE89-5C737E9694D6}"/>
              </a:ext>
            </a:extLst>
          </p:cNvPr>
          <p:cNvSpPr>
            <a:spLocks noGrp="1" noChangeArrowheads="1"/>
          </p:cNvSpPr>
          <p:nvPr>
            <p:ph type="body" idx="1"/>
          </p:nvPr>
        </p:nvSpPr>
        <p:spPr>
          <a:xfrm>
            <a:off x="392243" y="1616128"/>
            <a:ext cx="8372007" cy="3814763"/>
          </a:xfrm>
          <a:noFill/>
        </p:spPr>
        <p:txBody>
          <a:bodyPr vert="horz" lIns="69056" tIns="34529" rIns="69056" bIns="34529" rtlCol="0">
            <a:noAutofit/>
          </a:bodyPr>
          <a:lstStyle/>
          <a:p>
            <a:pPr eaLnBrk="1" hangingPunct="1">
              <a:lnSpc>
                <a:spcPct val="130000"/>
              </a:lnSpc>
            </a:pPr>
            <a:r>
              <a:rPr lang="en-US" altLang="en-US" sz="1600" dirty="0"/>
              <a:t>A </a:t>
            </a:r>
            <a:r>
              <a:rPr lang="en-US" altLang="en-US" sz="1600" b="1" dirty="0"/>
              <a:t>data warehouse</a:t>
            </a:r>
            <a:r>
              <a:rPr lang="en-US" altLang="en-US" sz="1600" dirty="0"/>
              <a:t> is based on a </a:t>
            </a:r>
            <a:r>
              <a:rPr lang="en-US" altLang="en-US" sz="1600" b="1" dirty="0">
                <a:solidFill>
                  <a:schemeClr val="hlink"/>
                </a:solidFill>
              </a:rPr>
              <a:t>multidimensional</a:t>
            </a:r>
            <a:r>
              <a:rPr lang="en-US" altLang="en-US" sz="1600" dirty="0">
                <a:solidFill>
                  <a:schemeClr val="hlink"/>
                </a:solidFill>
              </a:rPr>
              <a:t> data model</a:t>
            </a:r>
            <a:r>
              <a:rPr lang="en-US" altLang="en-US" sz="1600" dirty="0"/>
              <a:t> that views data as a </a:t>
            </a:r>
            <a:r>
              <a:rPr lang="en-US" altLang="en-US" sz="1600" b="1" i="1" dirty="0"/>
              <a:t>data cube</a:t>
            </a:r>
            <a:r>
              <a:rPr lang="en-US" altLang="en-US" sz="1600" dirty="0"/>
              <a:t>.</a:t>
            </a:r>
          </a:p>
          <a:p>
            <a:pPr lvl="1" eaLnBrk="1" hangingPunct="1">
              <a:lnSpc>
                <a:spcPct val="130000"/>
              </a:lnSpc>
            </a:pPr>
            <a:r>
              <a:rPr lang="en-US" altLang="en-US" sz="1600" dirty="0"/>
              <a:t>Some examples of </a:t>
            </a:r>
            <a:r>
              <a:rPr lang="en-US" altLang="en-US" sz="1600" b="1" dirty="0"/>
              <a:t>Dimensions </a:t>
            </a:r>
            <a:r>
              <a:rPr lang="en-US" altLang="en-US" sz="1600" dirty="0"/>
              <a:t>are </a:t>
            </a:r>
            <a:r>
              <a:rPr lang="en-US" altLang="en-US" sz="1600" dirty="0">
                <a:solidFill>
                  <a:schemeClr val="folHlink"/>
                </a:solidFill>
              </a:rPr>
              <a:t>product (</a:t>
            </a:r>
            <a:r>
              <a:rPr lang="en-US" altLang="en-US" sz="1600" dirty="0" err="1">
                <a:solidFill>
                  <a:schemeClr val="folHlink"/>
                </a:solidFill>
              </a:rPr>
              <a:t>product_name</a:t>
            </a:r>
            <a:r>
              <a:rPr lang="en-US" altLang="en-US" sz="1600" dirty="0">
                <a:solidFill>
                  <a:schemeClr val="folHlink"/>
                </a:solidFill>
              </a:rPr>
              <a:t>, brand, type), </a:t>
            </a:r>
            <a:r>
              <a:rPr lang="en-US" altLang="en-US" sz="1600" dirty="0"/>
              <a:t>and</a:t>
            </a:r>
            <a:r>
              <a:rPr lang="en-US" altLang="en-US" sz="1600" dirty="0">
                <a:solidFill>
                  <a:schemeClr val="folHlink"/>
                </a:solidFill>
              </a:rPr>
              <a:t> time (day, week, month, quarter, year) </a:t>
            </a:r>
          </a:p>
          <a:p>
            <a:pPr lvl="1" eaLnBrk="1" hangingPunct="1">
              <a:lnSpc>
                <a:spcPct val="130000"/>
              </a:lnSpc>
            </a:pPr>
            <a:r>
              <a:rPr lang="en-US" altLang="en-US" sz="1600" dirty="0"/>
              <a:t>For one or more dimensions, the </a:t>
            </a:r>
            <a:r>
              <a:rPr lang="en-US" altLang="en-US" sz="1600" b="1" dirty="0"/>
              <a:t>facts</a:t>
            </a:r>
            <a:r>
              <a:rPr lang="en-US" altLang="en-US" sz="1600" dirty="0"/>
              <a:t> are </a:t>
            </a:r>
            <a:r>
              <a:rPr lang="en-US" altLang="en-US" sz="1600" b="1" dirty="0"/>
              <a:t>measured</a:t>
            </a:r>
            <a:r>
              <a:rPr lang="en-US" altLang="en-US" sz="1600" dirty="0"/>
              <a:t> (such as </a:t>
            </a:r>
            <a:r>
              <a:rPr lang="en-US" altLang="en-US" sz="1600" i="1" dirty="0" err="1">
                <a:solidFill>
                  <a:schemeClr val="folHlink"/>
                </a:solidFill>
              </a:rPr>
              <a:t>dollars_sold</a:t>
            </a:r>
            <a:r>
              <a:rPr lang="en-US" altLang="en-US" sz="1600" i="1" dirty="0">
                <a:solidFill>
                  <a:schemeClr val="folHlink"/>
                </a:solidFill>
              </a:rPr>
              <a:t> and </a:t>
            </a:r>
            <a:r>
              <a:rPr lang="en-US" altLang="en-US" sz="1600" i="1" dirty="0" err="1">
                <a:solidFill>
                  <a:schemeClr val="folHlink"/>
                </a:solidFill>
              </a:rPr>
              <a:t>units_sold</a:t>
            </a:r>
            <a:r>
              <a:rPr lang="en-US" altLang="en-US" sz="1600" dirty="0"/>
              <a:t>)</a:t>
            </a:r>
          </a:p>
        </p:txBody>
      </p:sp>
      <p:sp>
        <p:nvSpPr>
          <p:cNvPr id="2" name="TextBox 1">
            <a:extLst>
              <a:ext uri="{FF2B5EF4-FFF2-40B4-BE49-F238E27FC236}">
                <a16:creationId xmlns:a16="http://schemas.microsoft.com/office/drawing/2014/main" id="{53B6669C-92CA-EFEB-E483-B1D0995E2D0E}"/>
              </a:ext>
            </a:extLst>
          </p:cNvPr>
          <p:cNvSpPr txBox="1"/>
          <p:nvPr/>
        </p:nvSpPr>
        <p:spPr>
          <a:xfrm>
            <a:off x="2173075" y="3338842"/>
            <a:ext cx="2826415" cy="369332"/>
          </a:xfrm>
          <a:prstGeom prst="rect">
            <a:avLst/>
          </a:prstGeom>
          <a:noFill/>
        </p:spPr>
        <p:txBody>
          <a:bodyPr wrap="none" rtlCol="0">
            <a:spAutoFit/>
          </a:bodyPr>
          <a:lstStyle/>
          <a:p>
            <a:r>
              <a:rPr lang="en-US" dirty="0">
                <a:solidFill>
                  <a:srgbClr val="000099"/>
                </a:solidFill>
              </a:rPr>
              <a:t>Common measure types?</a:t>
            </a:r>
          </a:p>
        </p:txBody>
      </p:sp>
      <p:sp>
        <p:nvSpPr>
          <p:cNvPr id="4" name="TextBox 3">
            <a:extLst>
              <a:ext uri="{FF2B5EF4-FFF2-40B4-BE49-F238E27FC236}">
                <a16:creationId xmlns:a16="http://schemas.microsoft.com/office/drawing/2014/main" id="{F6E3E10D-5C08-EF19-5A0C-26D207ABFDD2}"/>
              </a:ext>
            </a:extLst>
          </p:cNvPr>
          <p:cNvSpPr txBox="1"/>
          <p:nvPr/>
        </p:nvSpPr>
        <p:spPr>
          <a:xfrm>
            <a:off x="2117630" y="3861230"/>
            <a:ext cx="6659111"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buFont typeface="+mj-lt"/>
              <a:buAutoNum type="arabicPeriod"/>
            </a:pPr>
            <a:r>
              <a:rPr lang="en-US" dirty="0"/>
              <a:t>What are </a:t>
            </a:r>
            <a:r>
              <a:rPr lang="en-US" u="sng" dirty="0"/>
              <a:t>sales</a:t>
            </a:r>
            <a:r>
              <a:rPr lang="en-US" dirty="0"/>
              <a:t> for our eastern </a:t>
            </a:r>
            <a:r>
              <a:rPr lang="en-US" u="sng" dirty="0"/>
              <a:t>region</a:t>
            </a:r>
            <a:r>
              <a:rPr lang="en-US" dirty="0"/>
              <a:t> versus our western region this </a:t>
            </a:r>
            <a:r>
              <a:rPr lang="en-US" u="sng" dirty="0"/>
              <a:t>year</a:t>
            </a:r>
            <a:r>
              <a:rPr lang="en-US" dirty="0"/>
              <a:t>, compared to last </a:t>
            </a:r>
            <a:r>
              <a:rPr lang="en-US" u="sng" dirty="0"/>
              <a:t>year</a:t>
            </a:r>
            <a:r>
              <a:rPr lang="en-US" dirty="0"/>
              <a:t>?</a:t>
            </a:r>
          </a:p>
          <a:p>
            <a:pPr marL="342900" indent="-342900">
              <a:buFont typeface="+mj-lt"/>
              <a:buAutoNum type="arabicPeriod"/>
            </a:pPr>
            <a:r>
              <a:rPr lang="en-US" dirty="0"/>
              <a:t>What is the </a:t>
            </a:r>
            <a:r>
              <a:rPr lang="en-US" u="sng" dirty="0"/>
              <a:t>quarterly</a:t>
            </a:r>
            <a:r>
              <a:rPr lang="en-US" dirty="0"/>
              <a:t> </a:t>
            </a:r>
            <a:r>
              <a:rPr lang="en-US" u="sng" dirty="0"/>
              <a:t>contribution of research papers </a:t>
            </a:r>
            <a:r>
              <a:rPr lang="en-US" dirty="0"/>
              <a:t>by each </a:t>
            </a:r>
            <a:r>
              <a:rPr lang="en-US" u="sng" dirty="0"/>
              <a:t>unit</a:t>
            </a:r>
            <a:r>
              <a:rPr lang="en-US" dirty="0"/>
              <a:t> in </a:t>
            </a:r>
            <a:r>
              <a:rPr lang="en-US" dirty="0" err="1"/>
              <a:t>UniSannio</a:t>
            </a:r>
            <a:r>
              <a:rPr lang="en-US" dirty="0"/>
              <a:t>?</a:t>
            </a:r>
          </a:p>
        </p:txBody>
      </p:sp>
      <p:sp>
        <p:nvSpPr>
          <p:cNvPr id="5" name="TextBox 4">
            <a:extLst>
              <a:ext uri="{FF2B5EF4-FFF2-40B4-BE49-F238E27FC236}">
                <a16:creationId xmlns:a16="http://schemas.microsoft.com/office/drawing/2014/main" id="{E84BEC58-EF6B-88EA-18A6-91E6AF94AF8E}"/>
              </a:ext>
            </a:extLst>
          </p:cNvPr>
          <p:cNvSpPr txBox="1"/>
          <p:nvPr/>
        </p:nvSpPr>
        <p:spPr>
          <a:xfrm>
            <a:off x="289560" y="3861229"/>
            <a:ext cx="1714500" cy="923330"/>
          </a:xfrm>
          <a:prstGeom prst="rect">
            <a:avLst/>
          </a:prstGeom>
          <a:noFill/>
        </p:spPr>
        <p:txBody>
          <a:bodyPr wrap="square" rtlCol="0">
            <a:spAutoFit/>
          </a:bodyPr>
          <a:lstStyle/>
          <a:p>
            <a:r>
              <a:rPr lang="en-US" dirty="0">
                <a:solidFill>
                  <a:srgbClr val="000099"/>
                </a:solidFill>
              </a:rPr>
              <a:t>We can answer questions such 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C6D2D25F-A4BF-5F16-2EC6-9214CFCC3F52}"/>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38</a:t>
            </a:fld>
            <a:endParaRPr lang="en-US" altLang="en-US" sz="900"/>
          </a:p>
        </p:txBody>
      </p:sp>
      <p:sp>
        <p:nvSpPr>
          <p:cNvPr id="26627" name="Rectangle 2">
            <a:extLst>
              <a:ext uri="{FF2B5EF4-FFF2-40B4-BE49-F238E27FC236}">
                <a16:creationId xmlns:a16="http://schemas.microsoft.com/office/drawing/2014/main" id="{9C61066A-A0AC-5522-8990-5C5EACCBDB8E}"/>
              </a:ext>
            </a:extLst>
          </p:cNvPr>
          <p:cNvSpPr>
            <a:spLocks noGrp="1" noChangeArrowheads="1"/>
          </p:cNvSpPr>
          <p:nvPr>
            <p:ph type="title"/>
          </p:nvPr>
        </p:nvSpPr>
        <p:spPr>
          <a:noFill/>
        </p:spPr>
        <p:txBody>
          <a:bodyPr vert="horz" lIns="69056" tIns="34529" rIns="69056" bIns="34529" rtlCol="0" anchor="t" anchorCtr="0">
            <a:normAutofit/>
          </a:bodyPr>
          <a:lstStyle/>
          <a:p>
            <a:pPr eaLnBrk="1" hangingPunct="1"/>
            <a:r>
              <a:rPr lang="en-US" altLang="en-US" sz="4000" dirty="0"/>
              <a:t>Multidimensional Data</a:t>
            </a:r>
          </a:p>
        </p:txBody>
      </p:sp>
      <p:sp>
        <p:nvSpPr>
          <p:cNvPr id="26628" name="Rectangle 3">
            <a:extLst>
              <a:ext uri="{FF2B5EF4-FFF2-40B4-BE49-F238E27FC236}">
                <a16:creationId xmlns:a16="http://schemas.microsoft.com/office/drawing/2014/main" id="{E6BC1A94-6E6D-0ADE-7420-3471F2EFAD81}"/>
              </a:ext>
            </a:extLst>
          </p:cNvPr>
          <p:cNvSpPr>
            <a:spLocks noGrp="1" noChangeArrowheads="1"/>
          </p:cNvSpPr>
          <p:nvPr>
            <p:ph type="body" idx="1"/>
          </p:nvPr>
        </p:nvSpPr>
        <p:spPr>
          <a:xfrm>
            <a:off x="737192" y="1771650"/>
            <a:ext cx="8102008" cy="3429000"/>
          </a:xfrm>
          <a:noFill/>
        </p:spPr>
        <p:txBody>
          <a:bodyPr vert="horz" lIns="69056" tIns="34529" rIns="69056" bIns="34529" rtlCol="0">
            <a:normAutofit/>
          </a:bodyPr>
          <a:lstStyle/>
          <a:p>
            <a:pPr eaLnBrk="1" hangingPunct="1"/>
            <a:r>
              <a:rPr lang="en-US" altLang="en-US" dirty="0"/>
              <a:t>Sales volume as a function of product, month, and region</a:t>
            </a:r>
          </a:p>
        </p:txBody>
      </p:sp>
      <p:sp>
        <p:nvSpPr>
          <p:cNvPr id="26629" name="AutoShape 4">
            <a:extLst>
              <a:ext uri="{FF2B5EF4-FFF2-40B4-BE49-F238E27FC236}">
                <a16:creationId xmlns:a16="http://schemas.microsoft.com/office/drawing/2014/main" id="{2E3C047F-CE4F-A1C7-C8B3-B237227F3C01}"/>
              </a:ext>
            </a:extLst>
          </p:cNvPr>
          <p:cNvSpPr>
            <a:spLocks noChangeArrowheads="1"/>
          </p:cNvSpPr>
          <p:nvPr/>
        </p:nvSpPr>
        <p:spPr bwMode="auto">
          <a:xfrm>
            <a:off x="2091404" y="2746106"/>
            <a:ext cx="2447925" cy="2162175"/>
          </a:xfrm>
          <a:prstGeom prst="cube">
            <a:avLst>
              <a:gd name="adj" fmla="val 2499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6630" name="Line 5">
            <a:extLst>
              <a:ext uri="{FF2B5EF4-FFF2-40B4-BE49-F238E27FC236}">
                <a16:creationId xmlns:a16="http://schemas.microsoft.com/office/drawing/2014/main" id="{6D958E7C-3DEB-145B-61F1-7F358EC7A2DB}"/>
              </a:ext>
            </a:extLst>
          </p:cNvPr>
          <p:cNvSpPr>
            <a:spLocks noChangeShapeType="1"/>
          </p:cNvSpPr>
          <p:nvPr/>
        </p:nvSpPr>
        <p:spPr bwMode="auto">
          <a:xfrm>
            <a:off x="2086640" y="354144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1" name="Line 6">
            <a:extLst>
              <a:ext uri="{FF2B5EF4-FFF2-40B4-BE49-F238E27FC236}">
                <a16:creationId xmlns:a16="http://schemas.microsoft.com/office/drawing/2014/main" id="{EE01B640-902B-D005-4DC8-07D2FC7314ED}"/>
              </a:ext>
            </a:extLst>
          </p:cNvPr>
          <p:cNvSpPr>
            <a:spLocks noChangeShapeType="1"/>
          </p:cNvSpPr>
          <p:nvPr/>
        </p:nvSpPr>
        <p:spPr bwMode="auto">
          <a:xfrm>
            <a:off x="2086640" y="377004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2" name="Line 7">
            <a:extLst>
              <a:ext uri="{FF2B5EF4-FFF2-40B4-BE49-F238E27FC236}">
                <a16:creationId xmlns:a16="http://schemas.microsoft.com/office/drawing/2014/main" id="{9C9C6F67-7D3D-B76C-E651-C10D876144C1}"/>
              </a:ext>
            </a:extLst>
          </p:cNvPr>
          <p:cNvSpPr>
            <a:spLocks noChangeShapeType="1"/>
          </p:cNvSpPr>
          <p:nvPr/>
        </p:nvSpPr>
        <p:spPr bwMode="auto">
          <a:xfrm>
            <a:off x="2086640" y="405579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3" name="Line 8">
            <a:extLst>
              <a:ext uri="{FF2B5EF4-FFF2-40B4-BE49-F238E27FC236}">
                <a16:creationId xmlns:a16="http://schemas.microsoft.com/office/drawing/2014/main" id="{E2885631-0D07-BD05-E93A-75F928DE95E2}"/>
              </a:ext>
            </a:extLst>
          </p:cNvPr>
          <p:cNvSpPr>
            <a:spLocks noChangeShapeType="1"/>
          </p:cNvSpPr>
          <p:nvPr/>
        </p:nvSpPr>
        <p:spPr bwMode="auto">
          <a:xfrm>
            <a:off x="2086640" y="428439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4" name="Line 9">
            <a:extLst>
              <a:ext uri="{FF2B5EF4-FFF2-40B4-BE49-F238E27FC236}">
                <a16:creationId xmlns:a16="http://schemas.microsoft.com/office/drawing/2014/main" id="{37A5199A-D5A2-47F0-5AC1-CBC0CE7B9912}"/>
              </a:ext>
            </a:extLst>
          </p:cNvPr>
          <p:cNvSpPr>
            <a:spLocks noChangeShapeType="1"/>
          </p:cNvSpPr>
          <p:nvPr/>
        </p:nvSpPr>
        <p:spPr bwMode="auto">
          <a:xfrm>
            <a:off x="2086640" y="451299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5" name="Line 10">
            <a:extLst>
              <a:ext uri="{FF2B5EF4-FFF2-40B4-BE49-F238E27FC236}">
                <a16:creationId xmlns:a16="http://schemas.microsoft.com/office/drawing/2014/main" id="{3ECEED2B-CCBF-BD5E-C58C-786AAFDA764C}"/>
              </a:ext>
            </a:extLst>
          </p:cNvPr>
          <p:cNvSpPr>
            <a:spLocks noChangeShapeType="1"/>
          </p:cNvSpPr>
          <p:nvPr/>
        </p:nvSpPr>
        <p:spPr bwMode="auto">
          <a:xfrm>
            <a:off x="2086640" y="474159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6" name="Line 11">
            <a:extLst>
              <a:ext uri="{FF2B5EF4-FFF2-40B4-BE49-F238E27FC236}">
                <a16:creationId xmlns:a16="http://schemas.microsoft.com/office/drawing/2014/main" id="{CD08564D-6D49-40A9-B90E-DDEE8FC15F65}"/>
              </a:ext>
            </a:extLst>
          </p:cNvPr>
          <p:cNvSpPr>
            <a:spLocks noChangeShapeType="1"/>
          </p:cNvSpPr>
          <p:nvPr/>
        </p:nvSpPr>
        <p:spPr bwMode="auto">
          <a:xfrm>
            <a:off x="23152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7" name="Line 12">
            <a:extLst>
              <a:ext uri="{FF2B5EF4-FFF2-40B4-BE49-F238E27FC236}">
                <a16:creationId xmlns:a16="http://schemas.microsoft.com/office/drawing/2014/main" id="{091973A3-B42F-EF90-E115-463BB5995A9B}"/>
              </a:ext>
            </a:extLst>
          </p:cNvPr>
          <p:cNvSpPr>
            <a:spLocks noChangeShapeType="1"/>
          </p:cNvSpPr>
          <p:nvPr/>
        </p:nvSpPr>
        <p:spPr bwMode="auto">
          <a:xfrm>
            <a:off x="282959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8" name="Line 13">
            <a:extLst>
              <a:ext uri="{FF2B5EF4-FFF2-40B4-BE49-F238E27FC236}">
                <a16:creationId xmlns:a16="http://schemas.microsoft.com/office/drawing/2014/main" id="{C5896738-EE90-274D-2121-A0B9906563AD}"/>
              </a:ext>
            </a:extLst>
          </p:cNvPr>
          <p:cNvSpPr>
            <a:spLocks noChangeShapeType="1"/>
          </p:cNvSpPr>
          <p:nvPr/>
        </p:nvSpPr>
        <p:spPr bwMode="auto">
          <a:xfrm>
            <a:off x="31153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39" name="Line 14">
            <a:extLst>
              <a:ext uri="{FF2B5EF4-FFF2-40B4-BE49-F238E27FC236}">
                <a16:creationId xmlns:a16="http://schemas.microsoft.com/office/drawing/2014/main" id="{C66A7F06-DAE6-78FE-D867-4EAD5EBE9D18}"/>
              </a:ext>
            </a:extLst>
          </p:cNvPr>
          <p:cNvSpPr>
            <a:spLocks noChangeShapeType="1"/>
          </p:cNvSpPr>
          <p:nvPr/>
        </p:nvSpPr>
        <p:spPr bwMode="auto">
          <a:xfrm>
            <a:off x="33439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0" name="Line 15">
            <a:extLst>
              <a:ext uri="{FF2B5EF4-FFF2-40B4-BE49-F238E27FC236}">
                <a16:creationId xmlns:a16="http://schemas.microsoft.com/office/drawing/2014/main" id="{E5BB37AE-5675-FB08-94CC-356BA0430E84}"/>
              </a:ext>
            </a:extLst>
          </p:cNvPr>
          <p:cNvSpPr>
            <a:spLocks noChangeShapeType="1"/>
          </p:cNvSpPr>
          <p:nvPr/>
        </p:nvSpPr>
        <p:spPr bwMode="auto">
          <a:xfrm>
            <a:off x="35725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1" name="Line 16">
            <a:extLst>
              <a:ext uri="{FF2B5EF4-FFF2-40B4-BE49-F238E27FC236}">
                <a16:creationId xmlns:a16="http://schemas.microsoft.com/office/drawing/2014/main" id="{697061F0-67FF-DDC1-01F0-BD3FAFB87D0D}"/>
              </a:ext>
            </a:extLst>
          </p:cNvPr>
          <p:cNvSpPr>
            <a:spLocks noChangeShapeType="1"/>
          </p:cNvSpPr>
          <p:nvPr/>
        </p:nvSpPr>
        <p:spPr bwMode="auto">
          <a:xfrm>
            <a:off x="25438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2" name="Line 17">
            <a:extLst>
              <a:ext uri="{FF2B5EF4-FFF2-40B4-BE49-F238E27FC236}">
                <a16:creationId xmlns:a16="http://schemas.microsoft.com/office/drawing/2014/main" id="{32A87FB6-5BEC-3CA3-81DF-70A4F5204E73}"/>
              </a:ext>
            </a:extLst>
          </p:cNvPr>
          <p:cNvSpPr>
            <a:spLocks noChangeShapeType="1"/>
          </p:cNvSpPr>
          <p:nvPr/>
        </p:nvSpPr>
        <p:spPr bwMode="auto">
          <a:xfrm flipV="1">
            <a:off x="2315240" y="2741342"/>
            <a:ext cx="57150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3" name="Line 18">
            <a:extLst>
              <a:ext uri="{FF2B5EF4-FFF2-40B4-BE49-F238E27FC236}">
                <a16:creationId xmlns:a16="http://schemas.microsoft.com/office/drawing/2014/main" id="{DEDC7AC4-0B20-6425-9404-E90D83591A8E}"/>
              </a:ext>
            </a:extLst>
          </p:cNvPr>
          <p:cNvSpPr>
            <a:spLocks noChangeShapeType="1"/>
          </p:cNvSpPr>
          <p:nvPr/>
        </p:nvSpPr>
        <p:spPr bwMode="auto">
          <a:xfrm flipV="1">
            <a:off x="254384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4" name="Line 19">
            <a:extLst>
              <a:ext uri="{FF2B5EF4-FFF2-40B4-BE49-F238E27FC236}">
                <a16:creationId xmlns:a16="http://schemas.microsoft.com/office/drawing/2014/main" id="{F608892A-4343-7FA8-1A63-82CD1D226D13}"/>
              </a:ext>
            </a:extLst>
          </p:cNvPr>
          <p:cNvSpPr>
            <a:spLocks noChangeShapeType="1"/>
          </p:cNvSpPr>
          <p:nvPr/>
        </p:nvSpPr>
        <p:spPr bwMode="auto">
          <a:xfrm flipV="1">
            <a:off x="282959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5" name="Line 20">
            <a:extLst>
              <a:ext uri="{FF2B5EF4-FFF2-40B4-BE49-F238E27FC236}">
                <a16:creationId xmlns:a16="http://schemas.microsoft.com/office/drawing/2014/main" id="{488CD57A-5D96-FB8B-814A-6EC970CBA8D7}"/>
              </a:ext>
            </a:extLst>
          </p:cNvPr>
          <p:cNvSpPr>
            <a:spLocks noChangeShapeType="1"/>
          </p:cNvSpPr>
          <p:nvPr/>
        </p:nvSpPr>
        <p:spPr bwMode="auto">
          <a:xfrm flipV="1">
            <a:off x="334394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6" name="Line 21">
            <a:extLst>
              <a:ext uri="{FF2B5EF4-FFF2-40B4-BE49-F238E27FC236}">
                <a16:creationId xmlns:a16="http://schemas.microsoft.com/office/drawing/2014/main" id="{784F9B2A-96CB-57CB-9F94-DB46F0497168}"/>
              </a:ext>
            </a:extLst>
          </p:cNvPr>
          <p:cNvSpPr>
            <a:spLocks noChangeShapeType="1"/>
          </p:cNvSpPr>
          <p:nvPr/>
        </p:nvSpPr>
        <p:spPr bwMode="auto">
          <a:xfrm flipV="1">
            <a:off x="357254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7" name="Line 22">
            <a:extLst>
              <a:ext uri="{FF2B5EF4-FFF2-40B4-BE49-F238E27FC236}">
                <a16:creationId xmlns:a16="http://schemas.microsoft.com/office/drawing/2014/main" id="{920D0A34-4A06-A380-24B6-829C64F0AC5F}"/>
              </a:ext>
            </a:extLst>
          </p:cNvPr>
          <p:cNvSpPr>
            <a:spLocks noChangeShapeType="1"/>
          </p:cNvSpPr>
          <p:nvPr/>
        </p:nvSpPr>
        <p:spPr bwMode="auto">
          <a:xfrm flipV="1">
            <a:off x="380114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8" name="Line 23">
            <a:extLst>
              <a:ext uri="{FF2B5EF4-FFF2-40B4-BE49-F238E27FC236}">
                <a16:creationId xmlns:a16="http://schemas.microsoft.com/office/drawing/2014/main" id="{A3C51A6E-8826-9D79-6D53-A838073F6A17}"/>
              </a:ext>
            </a:extLst>
          </p:cNvPr>
          <p:cNvSpPr>
            <a:spLocks noChangeShapeType="1"/>
          </p:cNvSpPr>
          <p:nvPr/>
        </p:nvSpPr>
        <p:spPr bwMode="auto">
          <a:xfrm>
            <a:off x="2486690" y="2912792"/>
            <a:ext cx="18859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49" name="Line 24">
            <a:extLst>
              <a:ext uri="{FF2B5EF4-FFF2-40B4-BE49-F238E27FC236}">
                <a16:creationId xmlns:a16="http://schemas.microsoft.com/office/drawing/2014/main" id="{2FEA7DD0-3DF3-C56F-FC0D-60BB4AE87782}"/>
              </a:ext>
            </a:extLst>
          </p:cNvPr>
          <p:cNvSpPr>
            <a:spLocks noChangeShapeType="1"/>
          </p:cNvSpPr>
          <p:nvPr/>
        </p:nvSpPr>
        <p:spPr bwMode="auto">
          <a:xfrm>
            <a:off x="2315240" y="3084242"/>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0" name="Line 25">
            <a:extLst>
              <a:ext uri="{FF2B5EF4-FFF2-40B4-BE49-F238E27FC236}">
                <a16:creationId xmlns:a16="http://schemas.microsoft.com/office/drawing/2014/main" id="{D78DAE23-C76A-4D2E-BF11-9FBF2AEF7911}"/>
              </a:ext>
            </a:extLst>
          </p:cNvPr>
          <p:cNvSpPr>
            <a:spLocks noChangeShapeType="1"/>
          </p:cNvSpPr>
          <p:nvPr/>
        </p:nvSpPr>
        <p:spPr bwMode="auto">
          <a:xfrm>
            <a:off x="3801140" y="33128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1" name="Line 26">
            <a:extLst>
              <a:ext uri="{FF2B5EF4-FFF2-40B4-BE49-F238E27FC236}">
                <a16:creationId xmlns:a16="http://schemas.microsoft.com/office/drawing/2014/main" id="{AED7AE13-9E8A-1E7C-7373-29EF061C53FE}"/>
              </a:ext>
            </a:extLst>
          </p:cNvPr>
          <p:cNvSpPr>
            <a:spLocks noChangeShapeType="1"/>
          </p:cNvSpPr>
          <p:nvPr/>
        </p:nvSpPr>
        <p:spPr bwMode="auto">
          <a:xfrm>
            <a:off x="4372640" y="2912792"/>
            <a:ext cx="0" cy="1657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2" name="Line 27">
            <a:extLst>
              <a:ext uri="{FF2B5EF4-FFF2-40B4-BE49-F238E27FC236}">
                <a16:creationId xmlns:a16="http://schemas.microsoft.com/office/drawing/2014/main" id="{DC143FAA-FBC1-B3A1-BAAF-F5A79F0E9998}"/>
              </a:ext>
            </a:extLst>
          </p:cNvPr>
          <p:cNvSpPr>
            <a:spLocks noChangeShapeType="1"/>
          </p:cNvSpPr>
          <p:nvPr/>
        </p:nvSpPr>
        <p:spPr bwMode="auto">
          <a:xfrm flipV="1">
            <a:off x="4029740" y="3027092"/>
            <a:ext cx="514350" cy="514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3" name="Line 28">
            <a:extLst>
              <a:ext uri="{FF2B5EF4-FFF2-40B4-BE49-F238E27FC236}">
                <a16:creationId xmlns:a16="http://schemas.microsoft.com/office/drawing/2014/main" id="{945764A6-6BA7-343A-2001-B6C15B120BB0}"/>
              </a:ext>
            </a:extLst>
          </p:cNvPr>
          <p:cNvSpPr>
            <a:spLocks noChangeShapeType="1"/>
          </p:cNvSpPr>
          <p:nvPr/>
        </p:nvSpPr>
        <p:spPr bwMode="auto">
          <a:xfrm flipV="1">
            <a:off x="4029740" y="3312842"/>
            <a:ext cx="51435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4" name="Line 29">
            <a:extLst>
              <a:ext uri="{FF2B5EF4-FFF2-40B4-BE49-F238E27FC236}">
                <a16:creationId xmlns:a16="http://schemas.microsoft.com/office/drawing/2014/main" id="{DB56D9A7-01E1-E6FC-0EAF-53B7E4D82467}"/>
              </a:ext>
            </a:extLst>
          </p:cNvPr>
          <p:cNvSpPr>
            <a:spLocks noChangeShapeType="1"/>
          </p:cNvSpPr>
          <p:nvPr/>
        </p:nvSpPr>
        <p:spPr bwMode="auto">
          <a:xfrm flipV="1">
            <a:off x="4029740" y="3598592"/>
            <a:ext cx="51435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5" name="Line 30">
            <a:extLst>
              <a:ext uri="{FF2B5EF4-FFF2-40B4-BE49-F238E27FC236}">
                <a16:creationId xmlns:a16="http://schemas.microsoft.com/office/drawing/2014/main" id="{4AA6A23A-917C-46C7-938A-3C57AB680227}"/>
              </a:ext>
            </a:extLst>
          </p:cNvPr>
          <p:cNvSpPr>
            <a:spLocks noChangeShapeType="1"/>
          </p:cNvSpPr>
          <p:nvPr/>
        </p:nvSpPr>
        <p:spPr bwMode="auto">
          <a:xfrm flipV="1">
            <a:off x="4029740" y="3827192"/>
            <a:ext cx="51435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6" name="Line 31">
            <a:extLst>
              <a:ext uri="{FF2B5EF4-FFF2-40B4-BE49-F238E27FC236}">
                <a16:creationId xmlns:a16="http://schemas.microsoft.com/office/drawing/2014/main" id="{13AD6778-2ADE-46E6-9733-7B0092006805}"/>
              </a:ext>
            </a:extLst>
          </p:cNvPr>
          <p:cNvSpPr>
            <a:spLocks noChangeShapeType="1"/>
          </p:cNvSpPr>
          <p:nvPr/>
        </p:nvSpPr>
        <p:spPr bwMode="auto">
          <a:xfrm flipV="1">
            <a:off x="4029740" y="4055792"/>
            <a:ext cx="51435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7" name="Line 32">
            <a:extLst>
              <a:ext uri="{FF2B5EF4-FFF2-40B4-BE49-F238E27FC236}">
                <a16:creationId xmlns:a16="http://schemas.microsoft.com/office/drawing/2014/main" id="{DE8A4667-DE1B-0950-A26C-675B8A258ACC}"/>
              </a:ext>
            </a:extLst>
          </p:cNvPr>
          <p:cNvSpPr>
            <a:spLocks noChangeShapeType="1"/>
          </p:cNvSpPr>
          <p:nvPr/>
        </p:nvSpPr>
        <p:spPr bwMode="auto">
          <a:xfrm flipV="1">
            <a:off x="4029740" y="4227242"/>
            <a:ext cx="514350" cy="514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58" name="Rectangle 33">
            <a:extLst>
              <a:ext uri="{FF2B5EF4-FFF2-40B4-BE49-F238E27FC236}">
                <a16:creationId xmlns:a16="http://schemas.microsoft.com/office/drawing/2014/main" id="{194A075D-EEC6-5187-458E-AF0E3F3D4432}"/>
              </a:ext>
            </a:extLst>
          </p:cNvPr>
          <p:cNvSpPr>
            <a:spLocks noChangeArrowheads="1"/>
          </p:cNvSpPr>
          <p:nvPr/>
        </p:nvSpPr>
        <p:spPr bwMode="auto">
          <a:xfrm rot="16200000" flipH="1">
            <a:off x="1314938" y="3792536"/>
            <a:ext cx="857606"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a:latin typeface="Times New Roman" panose="02020603050405020304" pitchFamily="18" charset="0"/>
              </a:rPr>
              <a:t>Product</a:t>
            </a:r>
          </a:p>
        </p:txBody>
      </p:sp>
      <p:sp>
        <p:nvSpPr>
          <p:cNvPr id="26659" name="Rectangle 34">
            <a:extLst>
              <a:ext uri="{FF2B5EF4-FFF2-40B4-BE49-F238E27FC236}">
                <a16:creationId xmlns:a16="http://schemas.microsoft.com/office/drawing/2014/main" id="{A58297F7-5C2E-27DA-EC4C-FF746154747E}"/>
              </a:ext>
            </a:extLst>
          </p:cNvPr>
          <p:cNvSpPr>
            <a:spLocks noChangeArrowheads="1"/>
          </p:cNvSpPr>
          <p:nvPr/>
        </p:nvSpPr>
        <p:spPr bwMode="auto">
          <a:xfrm rot="18720000">
            <a:off x="1572885" y="2624533"/>
            <a:ext cx="79891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a:latin typeface="Times New Roman" panose="02020603050405020304" pitchFamily="18" charset="0"/>
              </a:rPr>
              <a:t>Region</a:t>
            </a:r>
          </a:p>
        </p:txBody>
      </p:sp>
      <p:sp>
        <p:nvSpPr>
          <p:cNvPr id="26660" name="Rectangle 35">
            <a:extLst>
              <a:ext uri="{FF2B5EF4-FFF2-40B4-BE49-F238E27FC236}">
                <a16:creationId xmlns:a16="http://schemas.microsoft.com/office/drawing/2014/main" id="{CF9DA344-DA09-A8D7-9357-DFC7998C19C5}"/>
              </a:ext>
            </a:extLst>
          </p:cNvPr>
          <p:cNvSpPr>
            <a:spLocks noChangeArrowheads="1"/>
          </p:cNvSpPr>
          <p:nvPr/>
        </p:nvSpPr>
        <p:spPr bwMode="auto">
          <a:xfrm>
            <a:off x="2646234" y="4901137"/>
            <a:ext cx="755014"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a:latin typeface="Times New Roman" panose="02020603050405020304" pitchFamily="18" charset="0"/>
              </a:rPr>
              <a:t>Month</a:t>
            </a:r>
          </a:p>
        </p:txBody>
      </p:sp>
      <p:sp>
        <p:nvSpPr>
          <p:cNvPr id="26661" name="Line 36">
            <a:extLst>
              <a:ext uri="{FF2B5EF4-FFF2-40B4-BE49-F238E27FC236}">
                <a16:creationId xmlns:a16="http://schemas.microsoft.com/office/drawing/2014/main" id="{D2A7128F-B067-3BD3-456D-1937B839AE45}"/>
              </a:ext>
            </a:extLst>
          </p:cNvPr>
          <p:cNvSpPr>
            <a:spLocks noChangeShapeType="1"/>
          </p:cNvSpPr>
          <p:nvPr/>
        </p:nvSpPr>
        <p:spPr bwMode="auto">
          <a:xfrm>
            <a:off x="4258340" y="3084242"/>
            <a:ext cx="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2" name="Line 37">
            <a:extLst>
              <a:ext uri="{FF2B5EF4-FFF2-40B4-BE49-F238E27FC236}">
                <a16:creationId xmlns:a16="http://schemas.microsoft.com/office/drawing/2014/main" id="{E3FAB0D6-C11E-EC18-FE8F-C1DF405AB7F0}"/>
              </a:ext>
            </a:extLst>
          </p:cNvPr>
          <p:cNvSpPr>
            <a:spLocks noChangeShapeType="1"/>
          </p:cNvSpPr>
          <p:nvPr/>
        </p:nvSpPr>
        <p:spPr bwMode="auto">
          <a:xfrm flipV="1">
            <a:off x="3115340" y="2741342"/>
            <a:ext cx="514350" cy="571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3" name="Rectangle 38">
            <a:extLst>
              <a:ext uri="{FF2B5EF4-FFF2-40B4-BE49-F238E27FC236}">
                <a16:creationId xmlns:a16="http://schemas.microsoft.com/office/drawing/2014/main" id="{A5B79CF6-B465-8D94-0FDA-350F9CE4B990}"/>
              </a:ext>
            </a:extLst>
          </p:cNvPr>
          <p:cNvSpPr>
            <a:spLocks noChangeArrowheads="1"/>
          </p:cNvSpPr>
          <p:nvPr/>
        </p:nvSpPr>
        <p:spPr bwMode="auto">
          <a:xfrm>
            <a:off x="4486941" y="2169843"/>
            <a:ext cx="3126753" cy="53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b="1">
                <a:latin typeface="Times New Roman" panose="02020603050405020304" pitchFamily="18" charset="0"/>
              </a:rPr>
              <a:t>Dimensions: </a:t>
            </a:r>
            <a:r>
              <a:rPr lang="en-US" altLang="en-US" sz="1500" b="1" i="1">
                <a:latin typeface="Times New Roman" panose="02020603050405020304" pitchFamily="18" charset="0"/>
              </a:rPr>
              <a:t>Product, Location, Time</a:t>
            </a:r>
          </a:p>
          <a:p>
            <a:r>
              <a:rPr lang="en-US" altLang="en-US" sz="1500" b="1">
                <a:latin typeface="Times New Roman" panose="02020603050405020304" pitchFamily="18" charset="0"/>
              </a:rPr>
              <a:t>Hierarchical summarization paths</a:t>
            </a:r>
          </a:p>
        </p:txBody>
      </p:sp>
      <p:sp>
        <p:nvSpPr>
          <p:cNvPr id="26664" name="Rectangle 39">
            <a:extLst>
              <a:ext uri="{FF2B5EF4-FFF2-40B4-BE49-F238E27FC236}">
                <a16:creationId xmlns:a16="http://schemas.microsoft.com/office/drawing/2014/main" id="{5A7AF501-B010-CAAC-B0EF-6EAF76B3C2C1}"/>
              </a:ext>
            </a:extLst>
          </p:cNvPr>
          <p:cNvSpPr>
            <a:spLocks noChangeArrowheads="1"/>
          </p:cNvSpPr>
          <p:nvPr/>
        </p:nvSpPr>
        <p:spPr bwMode="auto">
          <a:xfrm>
            <a:off x="4886990" y="2855643"/>
            <a:ext cx="2883866" cy="16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b="1" dirty="0">
                <a:latin typeface="Times New Roman" panose="02020603050405020304" pitchFamily="18" charset="0"/>
              </a:rPr>
              <a:t>Industry   Region         Year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Category   Country  Quarter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Product      City     Month    Week</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                   Office         Day</a:t>
            </a:r>
          </a:p>
        </p:txBody>
      </p:sp>
      <p:sp>
        <p:nvSpPr>
          <p:cNvPr id="26665" name="Line 40">
            <a:extLst>
              <a:ext uri="{FF2B5EF4-FFF2-40B4-BE49-F238E27FC236}">
                <a16:creationId xmlns:a16="http://schemas.microsoft.com/office/drawing/2014/main" id="{B05E51E8-3388-946E-5B74-1B224E90EF44}"/>
              </a:ext>
            </a:extLst>
          </p:cNvPr>
          <p:cNvSpPr>
            <a:spLocks noChangeShapeType="1"/>
          </p:cNvSpPr>
          <p:nvPr/>
        </p:nvSpPr>
        <p:spPr bwMode="auto">
          <a:xfrm>
            <a:off x="5287040" y="3141392"/>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6" name="Line 41">
            <a:extLst>
              <a:ext uri="{FF2B5EF4-FFF2-40B4-BE49-F238E27FC236}">
                <a16:creationId xmlns:a16="http://schemas.microsoft.com/office/drawing/2014/main" id="{576F6885-C7D0-69C9-9D65-947290B33E0B}"/>
              </a:ext>
            </a:extLst>
          </p:cNvPr>
          <p:cNvSpPr>
            <a:spLocks noChangeShapeType="1"/>
          </p:cNvSpPr>
          <p:nvPr/>
        </p:nvSpPr>
        <p:spPr bwMode="auto">
          <a:xfrm>
            <a:off x="6087140" y="3141392"/>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7" name="Line 42">
            <a:extLst>
              <a:ext uri="{FF2B5EF4-FFF2-40B4-BE49-F238E27FC236}">
                <a16:creationId xmlns:a16="http://schemas.microsoft.com/office/drawing/2014/main" id="{32E3AFB2-DF26-A182-080E-48A88C2E2D26}"/>
              </a:ext>
            </a:extLst>
          </p:cNvPr>
          <p:cNvSpPr>
            <a:spLocks noChangeShapeType="1"/>
          </p:cNvSpPr>
          <p:nvPr/>
        </p:nvSpPr>
        <p:spPr bwMode="auto">
          <a:xfrm>
            <a:off x="7001540" y="3141392"/>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8" name="Line 43">
            <a:extLst>
              <a:ext uri="{FF2B5EF4-FFF2-40B4-BE49-F238E27FC236}">
                <a16:creationId xmlns:a16="http://schemas.microsoft.com/office/drawing/2014/main" id="{DF29D371-91A5-AD3D-141F-E0A9F7D56750}"/>
              </a:ext>
            </a:extLst>
          </p:cNvPr>
          <p:cNvSpPr>
            <a:spLocks noChangeShapeType="1"/>
          </p:cNvSpPr>
          <p:nvPr/>
        </p:nvSpPr>
        <p:spPr bwMode="auto">
          <a:xfrm>
            <a:off x="5287040" y="3598592"/>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69" name="Line 44">
            <a:extLst>
              <a:ext uri="{FF2B5EF4-FFF2-40B4-BE49-F238E27FC236}">
                <a16:creationId xmlns:a16="http://schemas.microsoft.com/office/drawing/2014/main" id="{66940B70-DDD1-57C0-2E6A-815FD91E402F}"/>
              </a:ext>
            </a:extLst>
          </p:cNvPr>
          <p:cNvSpPr>
            <a:spLocks noChangeShapeType="1"/>
          </p:cNvSpPr>
          <p:nvPr/>
        </p:nvSpPr>
        <p:spPr bwMode="auto">
          <a:xfrm>
            <a:off x="6087140" y="3598592"/>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70" name="Line 45">
            <a:extLst>
              <a:ext uri="{FF2B5EF4-FFF2-40B4-BE49-F238E27FC236}">
                <a16:creationId xmlns:a16="http://schemas.microsoft.com/office/drawing/2014/main" id="{6ACC7A6B-BD27-DC47-D03C-E92F2DF13AA4}"/>
              </a:ext>
            </a:extLst>
          </p:cNvPr>
          <p:cNvSpPr>
            <a:spLocks noChangeShapeType="1"/>
          </p:cNvSpPr>
          <p:nvPr/>
        </p:nvSpPr>
        <p:spPr bwMode="auto">
          <a:xfrm>
            <a:off x="6087140" y="4055792"/>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71" name="Line 46">
            <a:extLst>
              <a:ext uri="{FF2B5EF4-FFF2-40B4-BE49-F238E27FC236}">
                <a16:creationId xmlns:a16="http://schemas.microsoft.com/office/drawing/2014/main" id="{E504D5C9-61CB-CE7C-8254-1007E0BAEE5B}"/>
              </a:ext>
            </a:extLst>
          </p:cNvPr>
          <p:cNvSpPr>
            <a:spLocks noChangeShapeType="1"/>
          </p:cNvSpPr>
          <p:nvPr/>
        </p:nvSpPr>
        <p:spPr bwMode="auto">
          <a:xfrm flipH="1">
            <a:off x="6772940" y="3598592"/>
            <a:ext cx="2286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72" name="Line 47">
            <a:extLst>
              <a:ext uri="{FF2B5EF4-FFF2-40B4-BE49-F238E27FC236}">
                <a16:creationId xmlns:a16="http://schemas.microsoft.com/office/drawing/2014/main" id="{F1E7CBAF-A7F8-D90E-DF5C-D29F0480D52A}"/>
              </a:ext>
            </a:extLst>
          </p:cNvPr>
          <p:cNvSpPr>
            <a:spLocks noChangeShapeType="1"/>
          </p:cNvSpPr>
          <p:nvPr/>
        </p:nvSpPr>
        <p:spPr bwMode="auto">
          <a:xfrm>
            <a:off x="7115840" y="3141392"/>
            <a:ext cx="40005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73" name="Line 48">
            <a:extLst>
              <a:ext uri="{FF2B5EF4-FFF2-40B4-BE49-F238E27FC236}">
                <a16:creationId xmlns:a16="http://schemas.microsoft.com/office/drawing/2014/main" id="{E64DDB78-ED30-F08E-765B-1F5B28DEFE4F}"/>
              </a:ext>
            </a:extLst>
          </p:cNvPr>
          <p:cNvSpPr>
            <a:spLocks noChangeShapeType="1"/>
          </p:cNvSpPr>
          <p:nvPr/>
        </p:nvSpPr>
        <p:spPr bwMode="auto">
          <a:xfrm>
            <a:off x="6772940" y="3998642"/>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6674" name="Line 49">
            <a:extLst>
              <a:ext uri="{FF2B5EF4-FFF2-40B4-BE49-F238E27FC236}">
                <a16:creationId xmlns:a16="http://schemas.microsoft.com/office/drawing/2014/main" id="{863C7B00-51AA-338E-4AF2-18731A8200AA}"/>
              </a:ext>
            </a:extLst>
          </p:cNvPr>
          <p:cNvSpPr>
            <a:spLocks noChangeShapeType="1"/>
          </p:cNvSpPr>
          <p:nvPr/>
        </p:nvSpPr>
        <p:spPr bwMode="auto">
          <a:xfrm flipH="1">
            <a:off x="7058690" y="3998642"/>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a:extLst>
              <a:ext uri="{FF2B5EF4-FFF2-40B4-BE49-F238E27FC236}">
                <a16:creationId xmlns:a16="http://schemas.microsoft.com/office/drawing/2014/main" id="{A3C2E489-F577-ACC3-7F84-AB8759115A40}"/>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86939798-BC82-41AB-A09F-4EDE51CC0442}" type="slidenum">
              <a:rPr lang="en-US" altLang="en-US" smtClean="0"/>
              <a:pPr eaLnBrk="1" hangingPunct="1"/>
              <a:t>39</a:t>
            </a:fld>
            <a:endParaRPr lang="en-US" altLang="en-US" sz="900"/>
          </a:p>
        </p:txBody>
      </p:sp>
      <p:sp>
        <p:nvSpPr>
          <p:cNvPr id="27651" name="Rectangle 2">
            <a:extLst>
              <a:ext uri="{FF2B5EF4-FFF2-40B4-BE49-F238E27FC236}">
                <a16:creationId xmlns:a16="http://schemas.microsoft.com/office/drawing/2014/main" id="{0D750425-0C40-212F-881A-2FAEF619BB4F}"/>
              </a:ext>
            </a:extLst>
          </p:cNvPr>
          <p:cNvSpPr>
            <a:spLocks noGrp="1" noChangeArrowheads="1"/>
          </p:cNvSpPr>
          <p:nvPr>
            <p:ph type="title"/>
          </p:nvPr>
        </p:nvSpPr>
        <p:spPr>
          <a:xfrm>
            <a:off x="1410296" y="299449"/>
            <a:ext cx="5885260" cy="433388"/>
          </a:xfrm>
          <a:noFill/>
        </p:spPr>
        <p:txBody>
          <a:bodyPr vert="horz" lIns="67866" tIns="33338" rIns="67866" bIns="33338" rtlCol="0" anchor="ctr" anchorCtr="0">
            <a:noAutofit/>
          </a:bodyPr>
          <a:lstStyle/>
          <a:p>
            <a:pPr eaLnBrk="1" hangingPunct="1"/>
            <a:r>
              <a:rPr lang="en-US" altLang="en-US" sz="4000" dirty="0"/>
              <a:t>A Sample Data Cube</a:t>
            </a:r>
            <a:endParaRPr lang="en-US" altLang="en-US" sz="2800" dirty="0"/>
          </a:p>
        </p:txBody>
      </p:sp>
      <p:sp>
        <p:nvSpPr>
          <p:cNvPr id="27652" name="Rectangle 3">
            <a:extLst>
              <a:ext uri="{FF2B5EF4-FFF2-40B4-BE49-F238E27FC236}">
                <a16:creationId xmlns:a16="http://schemas.microsoft.com/office/drawing/2014/main" id="{DCBE9979-8E7D-5A17-F6F8-05F174584802}"/>
              </a:ext>
            </a:extLst>
          </p:cNvPr>
          <p:cNvSpPr>
            <a:spLocks noChangeArrowheads="1"/>
          </p:cNvSpPr>
          <p:nvPr/>
        </p:nvSpPr>
        <p:spPr bwMode="auto">
          <a:xfrm>
            <a:off x="1671638" y="5500688"/>
            <a:ext cx="60007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 typeface="Monotype Sorts" pitchFamily="2" charset="2"/>
              <a:buNone/>
            </a:pPr>
            <a:endParaRPr lang="en-US" altLang="en-US" sz="1500">
              <a:latin typeface="Times New Roman" panose="02020603050405020304" pitchFamily="18" charset="0"/>
            </a:endParaRPr>
          </a:p>
        </p:txBody>
      </p:sp>
      <p:sp>
        <p:nvSpPr>
          <p:cNvPr id="27653" name="AutoShape 4">
            <a:extLst>
              <a:ext uri="{FF2B5EF4-FFF2-40B4-BE49-F238E27FC236}">
                <a16:creationId xmlns:a16="http://schemas.microsoft.com/office/drawing/2014/main" id="{B0760D11-A541-D6F4-5FCA-92F2E5B439D9}"/>
              </a:ext>
            </a:extLst>
          </p:cNvPr>
          <p:cNvSpPr>
            <a:spLocks noChangeArrowheads="1"/>
          </p:cNvSpPr>
          <p:nvPr/>
        </p:nvSpPr>
        <p:spPr bwMode="auto">
          <a:xfrm>
            <a:off x="5884069" y="1553767"/>
            <a:ext cx="1802606" cy="492919"/>
          </a:xfrm>
          <a:prstGeom prst="wedgeRoundRectCallout">
            <a:avLst>
              <a:gd name="adj1" fmla="val -41671"/>
              <a:gd name="adj2" fmla="val 66667"/>
              <a:gd name="adj3" fmla="val 16667"/>
            </a:avLst>
          </a:prstGeom>
          <a:solidFill>
            <a:srgbClr val="CCFFCC"/>
          </a:solidFill>
          <a:ln w="12700">
            <a:solidFill>
              <a:schemeClr val="tx1"/>
            </a:solidFill>
            <a:miter lim="800000"/>
            <a:headEnd/>
            <a:tailEnd/>
          </a:ln>
        </p:spPr>
        <p:txBody>
          <a:bodyPr wrap="none" lIns="67866" tIns="33338" rIns="67866" bIns="33338"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b="1">
                <a:latin typeface="Times New Roman" panose="02020603050405020304" pitchFamily="18" charset="0"/>
              </a:rPr>
              <a:t>Total annual sales</a:t>
            </a:r>
          </a:p>
          <a:p>
            <a:pPr algn="ctr"/>
            <a:r>
              <a:rPr lang="en-US" altLang="en-US" sz="1500" b="1">
                <a:latin typeface="Times New Roman" panose="02020603050405020304" pitchFamily="18" charset="0"/>
              </a:rPr>
              <a:t>of  TVs in U.S.A.</a:t>
            </a:r>
            <a:endParaRPr lang="en-US" altLang="en-US" sz="1800" b="1">
              <a:latin typeface="Times New Roman" panose="02020603050405020304" pitchFamily="18" charset="0"/>
            </a:endParaRPr>
          </a:p>
        </p:txBody>
      </p:sp>
      <p:grpSp>
        <p:nvGrpSpPr>
          <p:cNvPr id="27654" name="Group 5">
            <a:extLst>
              <a:ext uri="{FF2B5EF4-FFF2-40B4-BE49-F238E27FC236}">
                <a16:creationId xmlns:a16="http://schemas.microsoft.com/office/drawing/2014/main" id="{DEB5B5C2-FDA6-AF2E-46D4-A397F33D90BA}"/>
              </a:ext>
            </a:extLst>
          </p:cNvPr>
          <p:cNvGrpSpPr>
            <a:grpSpLocks/>
          </p:cNvGrpSpPr>
          <p:nvPr/>
        </p:nvGrpSpPr>
        <p:grpSpPr bwMode="auto">
          <a:xfrm>
            <a:off x="1671638" y="1553766"/>
            <a:ext cx="5345906" cy="3656410"/>
            <a:chOff x="444" y="936"/>
            <a:chExt cx="4490" cy="3071"/>
          </a:xfrm>
        </p:grpSpPr>
        <p:sp>
          <p:nvSpPr>
            <p:cNvPr id="27655" name="Rectangle 6">
              <a:extLst>
                <a:ext uri="{FF2B5EF4-FFF2-40B4-BE49-F238E27FC236}">
                  <a16:creationId xmlns:a16="http://schemas.microsoft.com/office/drawing/2014/main" id="{F1EF8ED5-2A1C-FC36-478F-7C455D3892F8}"/>
                </a:ext>
              </a:extLst>
            </p:cNvPr>
            <p:cNvSpPr>
              <a:spLocks noChangeArrowheads="1"/>
            </p:cNvSpPr>
            <p:nvPr/>
          </p:nvSpPr>
          <p:spPr bwMode="auto">
            <a:xfrm>
              <a:off x="2366" y="936"/>
              <a:ext cx="50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b="1" dirty="0">
                  <a:latin typeface="Times New Roman" panose="02020603050405020304" pitchFamily="18" charset="0"/>
                </a:rPr>
                <a:t>Date</a:t>
              </a:r>
            </a:p>
          </p:txBody>
        </p:sp>
        <p:sp>
          <p:nvSpPr>
            <p:cNvPr id="27656" name="Rectangle 7">
              <a:extLst>
                <a:ext uri="{FF2B5EF4-FFF2-40B4-BE49-F238E27FC236}">
                  <a16:creationId xmlns:a16="http://schemas.microsoft.com/office/drawing/2014/main" id="{50503DFC-BCDA-6299-E8A4-BD7D70C463E9}"/>
                </a:ext>
              </a:extLst>
            </p:cNvPr>
            <p:cNvSpPr>
              <a:spLocks noChangeArrowheads="1"/>
            </p:cNvSpPr>
            <p:nvPr/>
          </p:nvSpPr>
          <p:spPr bwMode="auto">
            <a:xfrm rot="18615059">
              <a:off x="274" y="1340"/>
              <a:ext cx="77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b="1">
                  <a:latin typeface="Times New Roman" panose="02020603050405020304" pitchFamily="18" charset="0"/>
                </a:rPr>
                <a:t>Product</a:t>
              </a:r>
            </a:p>
          </p:txBody>
        </p:sp>
        <p:sp>
          <p:nvSpPr>
            <p:cNvPr id="27657" name="Rectangle 8">
              <a:extLst>
                <a:ext uri="{FF2B5EF4-FFF2-40B4-BE49-F238E27FC236}">
                  <a16:creationId xmlns:a16="http://schemas.microsoft.com/office/drawing/2014/main" id="{B6897687-122E-8486-4E47-513207EA8B59}"/>
                </a:ext>
              </a:extLst>
            </p:cNvPr>
            <p:cNvSpPr>
              <a:spLocks noChangeArrowheads="1"/>
            </p:cNvSpPr>
            <p:nvPr/>
          </p:nvSpPr>
          <p:spPr bwMode="auto">
            <a:xfrm rot="16200000">
              <a:off x="4374" y="2086"/>
              <a:ext cx="81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b="1">
                  <a:latin typeface="Times New Roman" panose="02020603050405020304" pitchFamily="18" charset="0"/>
                </a:rPr>
                <a:t>Country</a:t>
              </a:r>
            </a:p>
          </p:txBody>
        </p:sp>
        <p:grpSp>
          <p:nvGrpSpPr>
            <p:cNvPr id="27658" name="Group 9">
              <a:extLst>
                <a:ext uri="{FF2B5EF4-FFF2-40B4-BE49-F238E27FC236}">
                  <a16:creationId xmlns:a16="http://schemas.microsoft.com/office/drawing/2014/main" id="{DB9350F2-AEE0-47A2-EA40-8444EF8C333F}"/>
                </a:ext>
              </a:extLst>
            </p:cNvPr>
            <p:cNvGrpSpPr>
              <a:grpSpLocks/>
            </p:cNvGrpSpPr>
            <p:nvPr/>
          </p:nvGrpSpPr>
          <p:grpSpPr bwMode="auto">
            <a:xfrm>
              <a:off x="3604" y="3717"/>
              <a:ext cx="1330" cy="290"/>
              <a:chOff x="3508" y="3022"/>
              <a:chExt cx="1330" cy="290"/>
            </a:xfrm>
          </p:grpSpPr>
          <p:sp>
            <p:nvSpPr>
              <p:cNvPr id="27718" name="WordArt 10">
                <a:extLst>
                  <a:ext uri="{FF2B5EF4-FFF2-40B4-BE49-F238E27FC236}">
                    <a16:creationId xmlns:a16="http://schemas.microsoft.com/office/drawing/2014/main" id="{BED4A4A8-828D-AB91-0696-B65C489B33D1}"/>
                  </a:ext>
                </a:extLst>
              </p:cNvPr>
              <p:cNvSpPr>
                <a:spLocks noChangeArrowheads="1" noChangeShapeType="1" noTextEdit="1"/>
              </p:cNvSpPr>
              <p:nvPr/>
            </p:nvSpPr>
            <p:spPr bwMode="auto">
              <a:xfrm>
                <a:off x="3854" y="3022"/>
                <a:ext cx="984" cy="29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700" kern="10" dirty="0">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panose="020B0806030902050204" pitchFamily="34" charset="0"/>
                  </a:rPr>
                  <a:t>All, All, All</a:t>
                </a:r>
              </a:p>
            </p:txBody>
          </p:sp>
          <p:sp>
            <p:nvSpPr>
              <p:cNvPr id="27719" name="AutoShape 11">
                <a:extLst>
                  <a:ext uri="{FF2B5EF4-FFF2-40B4-BE49-F238E27FC236}">
                    <a16:creationId xmlns:a16="http://schemas.microsoft.com/office/drawing/2014/main" id="{02D064DB-9DB9-2D25-3E74-6899114E8E08}"/>
                  </a:ext>
                </a:extLst>
              </p:cNvPr>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sp>
          <p:nvSpPr>
            <p:cNvPr id="27659" name="AutoShape 12">
              <a:extLst>
                <a:ext uri="{FF2B5EF4-FFF2-40B4-BE49-F238E27FC236}">
                  <a16:creationId xmlns:a16="http://schemas.microsoft.com/office/drawing/2014/main" id="{763C8F0B-E596-04AC-EF25-A4F2A7357325}"/>
                </a:ext>
              </a:extLst>
            </p:cNvPr>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0" name="AutoShape 13">
              <a:extLst>
                <a:ext uri="{FF2B5EF4-FFF2-40B4-BE49-F238E27FC236}">
                  <a16:creationId xmlns:a16="http://schemas.microsoft.com/office/drawing/2014/main" id="{709885E7-4F17-EC85-88BD-43150E8AEE17}"/>
                </a:ext>
              </a:extLst>
            </p:cNvPr>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1" name="AutoShape 14">
              <a:extLst>
                <a:ext uri="{FF2B5EF4-FFF2-40B4-BE49-F238E27FC236}">
                  <a16:creationId xmlns:a16="http://schemas.microsoft.com/office/drawing/2014/main" id="{0DC246B0-803F-C8B7-2028-3C724641C5F8}"/>
                </a:ext>
              </a:extLst>
            </p:cNvPr>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2" name="AutoShape 15">
              <a:extLst>
                <a:ext uri="{FF2B5EF4-FFF2-40B4-BE49-F238E27FC236}">
                  <a16:creationId xmlns:a16="http://schemas.microsoft.com/office/drawing/2014/main" id="{C48E606E-11DD-FA9A-E547-5C2835A5E5F1}"/>
                </a:ext>
              </a:extLst>
            </p:cNvPr>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3" name="AutoShape 16">
              <a:extLst>
                <a:ext uri="{FF2B5EF4-FFF2-40B4-BE49-F238E27FC236}">
                  <a16:creationId xmlns:a16="http://schemas.microsoft.com/office/drawing/2014/main" id="{9374DB64-365B-5BED-8A2F-AEC64FD303E9}"/>
                </a:ext>
              </a:extLst>
            </p:cNvPr>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4" name="AutoShape 17">
              <a:extLst>
                <a:ext uri="{FF2B5EF4-FFF2-40B4-BE49-F238E27FC236}">
                  <a16:creationId xmlns:a16="http://schemas.microsoft.com/office/drawing/2014/main" id="{99EC51C1-A35A-34A1-CC66-9C5A28B2C26A}"/>
                </a:ext>
              </a:extLst>
            </p:cNvPr>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5" name="AutoShape 18">
              <a:extLst>
                <a:ext uri="{FF2B5EF4-FFF2-40B4-BE49-F238E27FC236}">
                  <a16:creationId xmlns:a16="http://schemas.microsoft.com/office/drawing/2014/main" id="{57D9AFF3-3A1B-FAEB-C247-5096404EDC47}"/>
                </a:ext>
              </a:extLst>
            </p:cNvPr>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6" name="AutoShape 19">
              <a:extLst>
                <a:ext uri="{FF2B5EF4-FFF2-40B4-BE49-F238E27FC236}">
                  <a16:creationId xmlns:a16="http://schemas.microsoft.com/office/drawing/2014/main" id="{22466092-6B99-20B7-2671-7D93A6C8ECF8}"/>
                </a:ext>
              </a:extLst>
            </p:cNvPr>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7" name="AutoShape 20">
              <a:extLst>
                <a:ext uri="{FF2B5EF4-FFF2-40B4-BE49-F238E27FC236}">
                  <a16:creationId xmlns:a16="http://schemas.microsoft.com/office/drawing/2014/main" id="{2DFCD558-3F95-0C56-C8B5-CACB82C633FA}"/>
                </a:ext>
              </a:extLst>
            </p:cNvPr>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68" name="Rectangle 21">
              <a:extLst>
                <a:ext uri="{FF2B5EF4-FFF2-40B4-BE49-F238E27FC236}">
                  <a16:creationId xmlns:a16="http://schemas.microsoft.com/office/drawing/2014/main" id="{2D38C6F2-2137-DA39-9AB2-DAD021092302}"/>
                </a:ext>
              </a:extLst>
            </p:cNvPr>
            <p:cNvSpPr>
              <a:spLocks noChangeArrowheads="1"/>
            </p:cNvSpPr>
            <p:nvPr/>
          </p:nvSpPr>
          <p:spPr bwMode="auto">
            <a:xfrm>
              <a:off x="444" y="1866"/>
              <a:ext cx="4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i="1">
                  <a:latin typeface="Arial" panose="020B0604020202020204" pitchFamily="34" charset="0"/>
                </a:rPr>
                <a:t>sum</a:t>
              </a:r>
              <a:endParaRPr lang="en-US" altLang="en-US" sz="1200" i="1">
                <a:latin typeface="Arial" panose="020B0604020202020204" pitchFamily="34" charset="0"/>
              </a:endParaRPr>
            </a:p>
          </p:txBody>
        </p:sp>
        <p:sp>
          <p:nvSpPr>
            <p:cNvPr id="27669" name="Rectangle 22">
              <a:extLst>
                <a:ext uri="{FF2B5EF4-FFF2-40B4-BE49-F238E27FC236}">
                  <a16:creationId xmlns:a16="http://schemas.microsoft.com/office/drawing/2014/main" id="{448CFC56-4EED-4FD1-CE29-1FBB3B479670}"/>
                </a:ext>
              </a:extLst>
            </p:cNvPr>
            <p:cNvSpPr>
              <a:spLocks noChangeArrowheads="1"/>
            </p:cNvSpPr>
            <p:nvPr/>
          </p:nvSpPr>
          <p:spPr bwMode="auto">
            <a:xfrm>
              <a:off x="3616" y="1206"/>
              <a:ext cx="4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i="1">
                  <a:latin typeface="Arial" panose="020B0604020202020204" pitchFamily="34" charset="0"/>
                </a:rPr>
                <a:t>sum</a:t>
              </a:r>
              <a:endParaRPr lang="en-US" altLang="en-US" sz="1200" i="1">
                <a:latin typeface="Arial" panose="020B0604020202020204" pitchFamily="34" charset="0"/>
              </a:endParaRPr>
            </a:p>
          </p:txBody>
        </p:sp>
        <p:sp>
          <p:nvSpPr>
            <p:cNvPr id="27670" name="AutoShape 23">
              <a:extLst>
                <a:ext uri="{FF2B5EF4-FFF2-40B4-BE49-F238E27FC236}">
                  <a16:creationId xmlns:a16="http://schemas.microsoft.com/office/drawing/2014/main" id="{3821F63A-1BDC-FB99-16A5-5B39228C8995}"/>
                </a:ext>
              </a:extLst>
            </p:cNvPr>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1" name="AutoShape 24">
              <a:extLst>
                <a:ext uri="{FF2B5EF4-FFF2-40B4-BE49-F238E27FC236}">
                  <a16:creationId xmlns:a16="http://schemas.microsoft.com/office/drawing/2014/main" id="{CD4B75D1-7AA2-6B50-00AD-718B64BF694B}"/>
                </a:ext>
              </a:extLst>
            </p:cNvPr>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2" name="AutoShape 25">
              <a:extLst>
                <a:ext uri="{FF2B5EF4-FFF2-40B4-BE49-F238E27FC236}">
                  <a16:creationId xmlns:a16="http://schemas.microsoft.com/office/drawing/2014/main" id="{1FC3319B-0C6C-C71B-58CB-DF3BF5D0C2D7}"/>
                </a:ext>
              </a:extLst>
            </p:cNvPr>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3" name="AutoShape 26">
              <a:extLst>
                <a:ext uri="{FF2B5EF4-FFF2-40B4-BE49-F238E27FC236}">
                  <a16:creationId xmlns:a16="http://schemas.microsoft.com/office/drawing/2014/main" id="{BAAAC3FA-7CA3-8B86-B338-FCB8B2D719B1}"/>
                </a:ext>
              </a:extLst>
            </p:cNvPr>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4" name="AutoShape 27">
              <a:extLst>
                <a:ext uri="{FF2B5EF4-FFF2-40B4-BE49-F238E27FC236}">
                  <a16:creationId xmlns:a16="http://schemas.microsoft.com/office/drawing/2014/main" id="{B3B67868-E643-12B8-12D8-B51F65CB3D8A}"/>
                </a:ext>
              </a:extLst>
            </p:cNvPr>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5" name="AutoShape 28">
              <a:extLst>
                <a:ext uri="{FF2B5EF4-FFF2-40B4-BE49-F238E27FC236}">
                  <a16:creationId xmlns:a16="http://schemas.microsoft.com/office/drawing/2014/main" id="{0FF96AF4-685C-76A1-4196-079492F7FDC0}"/>
                </a:ext>
              </a:extLst>
            </p:cNvPr>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6" name="AutoShape 29">
              <a:extLst>
                <a:ext uri="{FF2B5EF4-FFF2-40B4-BE49-F238E27FC236}">
                  <a16:creationId xmlns:a16="http://schemas.microsoft.com/office/drawing/2014/main" id="{15EEA241-A605-6DE3-B992-4966D2347002}"/>
                </a:ext>
              </a:extLst>
            </p:cNvPr>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7" name="AutoShape 30">
              <a:extLst>
                <a:ext uri="{FF2B5EF4-FFF2-40B4-BE49-F238E27FC236}">
                  <a16:creationId xmlns:a16="http://schemas.microsoft.com/office/drawing/2014/main" id="{A4BC199E-D175-09CC-4A66-A55DC5843C92}"/>
                </a:ext>
              </a:extLst>
            </p:cNvPr>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8" name="AutoShape 31">
              <a:extLst>
                <a:ext uri="{FF2B5EF4-FFF2-40B4-BE49-F238E27FC236}">
                  <a16:creationId xmlns:a16="http://schemas.microsoft.com/office/drawing/2014/main" id="{01A9071E-C1A7-CC94-E93A-F4DBB2A1F88C}"/>
                </a:ext>
              </a:extLst>
            </p:cNvPr>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79" name="AutoShape 32">
              <a:extLst>
                <a:ext uri="{FF2B5EF4-FFF2-40B4-BE49-F238E27FC236}">
                  <a16:creationId xmlns:a16="http://schemas.microsoft.com/office/drawing/2014/main" id="{E9B49D34-3BCE-F9C4-23AA-2CA1B7F65548}"/>
                </a:ext>
              </a:extLst>
            </p:cNvPr>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80" name="AutoShape 33">
              <a:extLst>
                <a:ext uri="{FF2B5EF4-FFF2-40B4-BE49-F238E27FC236}">
                  <a16:creationId xmlns:a16="http://schemas.microsoft.com/office/drawing/2014/main" id="{FD35F0E5-F54F-E2F5-113C-925752DDBD7F}"/>
                </a:ext>
              </a:extLst>
            </p:cNvPr>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81" name="AutoShape 34">
              <a:extLst>
                <a:ext uri="{FF2B5EF4-FFF2-40B4-BE49-F238E27FC236}">
                  <a16:creationId xmlns:a16="http://schemas.microsoft.com/office/drawing/2014/main" id="{BF72A366-01C3-0F6E-4FC3-D84B6718F728}"/>
                </a:ext>
              </a:extLst>
            </p:cNvPr>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82" name="AutoShape 35">
              <a:extLst>
                <a:ext uri="{FF2B5EF4-FFF2-40B4-BE49-F238E27FC236}">
                  <a16:creationId xmlns:a16="http://schemas.microsoft.com/office/drawing/2014/main" id="{5165D8EE-76E8-473B-683D-C20CA1EA28DB}"/>
                </a:ext>
              </a:extLst>
            </p:cNvPr>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83" name="AutoShape 36">
              <a:extLst>
                <a:ext uri="{FF2B5EF4-FFF2-40B4-BE49-F238E27FC236}">
                  <a16:creationId xmlns:a16="http://schemas.microsoft.com/office/drawing/2014/main" id="{0AED6B48-3BDF-EA64-6C2A-1671C86089B7}"/>
                </a:ext>
              </a:extLst>
            </p:cNvPr>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84" name="AutoShape 37">
              <a:extLst>
                <a:ext uri="{FF2B5EF4-FFF2-40B4-BE49-F238E27FC236}">
                  <a16:creationId xmlns:a16="http://schemas.microsoft.com/office/drawing/2014/main" id="{DD3EFC4D-84EF-8E9E-B694-8D1117E73D46}"/>
                </a:ext>
              </a:extLst>
            </p:cNvPr>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27685" name="Group 38">
              <a:extLst>
                <a:ext uri="{FF2B5EF4-FFF2-40B4-BE49-F238E27FC236}">
                  <a16:creationId xmlns:a16="http://schemas.microsoft.com/office/drawing/2014/main" id="{E8C2B442-AAC9-9C25-0268-C83EA31AE0CD}"/>
                </a:ext>
              </a:extLst>
            </p:cNvPr>
            <p:cNvGrpSpPr>
              <a:grpSpLocks/>
            </p:cNvGrpSpPr>
            <p:nvPr/>
          </p:nvGrpSpPr>
          <p:grpSpPr bwMode="auto">
            <a:xfrm>
              <a:off x="823" y="1926"/>
              <a:ext cx="2768" cy="1937"/>
              <a:chOff x="1388" y="1937"/>
              <a:chExt cx="2026" cy="1310"/>
            </a:xfrm>
          </p:grpSpPr>
          <p:sp>
            <p:nvSpPr>
              <p:cNvPr id="27698" name="AutoShape 39">
                <a:extLst>
                  <a:ext uri="{FF2B5EF4-FFF2-40B4-BE49-F238E27FC236}">
                    <a16:creationId xmlns:a16="http://schemas.microsoft.com/office/drawing/2014/main" id="{FDB11AC7-1B5B-8DDE-F0E0-CDC823C905F3}"/>
                  </a:ext>
                </a:extLst>
              </p:cNvPr>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699" name="AutoShape 40">
                <a:extLst>
                  <a:ext uri="{FF2B5EF4-FFF2-40B4-BE49-F238E27FC236}">
                    <a16:creationId xmlns:a16="http://schemas.microsoft.com/office/drawing/2014/main" id="{7BD48AFF-6780-D170-BF9B-5FBDC6D0E59C}"/>
                  </a:ext>
                </a:extLst>
              </p:cNvPr>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0" name="AutoShape 41">
                <a:extLst>
                  <a:ext uri="{FF2B5EF4-FFF2-40B4-BE49-F238E27FC236}">
                    <a16:creationId xmlns:a16="http://schemas.microsoft.com/office/drawing/2014/main" id="{2C29D1A6-9E39-AB66-71E0-260D4A37CD86}"/>
                  </a:ext>
                </a:extLst>
              </p:cNvPr>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1" name="AutoShape 42">
                <a:extLst>
                  <a:ext uri="{FF2B5EF4-FFF2-40B4-BE49-F238E27FC236}">
                    <a16:creationId xmlns:a16="http://schemas.microsoft.com/office/drawing/2014/main" id="{BB0FCF18-0E42-8A7D-4091-34CC543ED59A}"/>
                  </a:ext>
                </a:extLst>
              </p:cNvPr>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2" name="AutoShape 43">
                <a:extLst>
                  <a:ext uri="{FF2B5EF4-FFF2-40B4-BE49-F238E27FC236}">
                    <a16:creationId xmlns:a16="http://schemas.microsoft.com/office/drawing/2014/main" id="{619FEC65-029C-5C0C-AADB-71C3ECF3E208}"/>
                  </a:ext>
                </a:extLst>
              </p:cNvPr>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3" name="AutoShape 44">
                <a:extLst>
                  <a:ext uri="{FF2B5EF4-FFF2-40B4-BE49-F238E27FC236}">
                    <a16:creationId xmlns:a16="http://schemas.microsoft.com/office/drawing/2014/main" id="{D29E18CF-8A9F-4CC8-877D-9026C4D74332}"/>
                  </a:ext>
                </a:extLst>
              </p:cNvPr>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4" name="AutoShape 45">
                <a:extLst>
                  <a:ext uri="{FF2B5EF4-FFF2-40B4-BE49-F238E27FC236}">
                    <a16:creationId xmlns:a16="http://schemas.microsoft.com/office/drawing/2014/main" id="{21601533-179E-0830-8690-6AB18439B255}"/>
                  </a:ext>
                </a:extLst>
              </p:cNvPr>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5" name="AutoShape 46">
                <a:extLst>
                  <a:ext uri="{FF2B5EF4-FFF2-40B4-BE49-F238E27FC236}">
                    <a16:creationId xmlns:a16="http://schemas.microsoft.com/office/drawing/2014/main" id="{BF93118D-B6A6-327B-A9EE-59ECE0D887C1}"/>
                  </a:ext>
                </a:extLst>
              </p:cNvPr>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6" name="AutoShape 47">
                <a:extLst>
                  <a:ext uri="{FF2B5EF4-FFF2-40B4-BE49-F238E27FC236}">
                    <a16:creationId xmlns:a16="http://schemas.microsoft.com/office/drawing/2014/main" id="{56A64AD7-9DA7-4832-BC3E-8FA5B8FFCE67}"/>
                  </a:ext>
                </a:extLst>
              </p:cNvPr>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7" name="AutoShape 48">
                <a:extLst>
                  <a:ext uri="{FF2B5EF4-FFF2-40B4-BE49-F238E27FC236}">
                    <a16:creationId xmlns:a16="http://schemas.microsoft.com/office/drawing/2014/main" id="{F0F94696-A9A1-79B4-8980-152FD56970EE}"/>
                  </a:ext>
                </a:extLst>
              </p:cNvPr>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8" name="AutoShape 49">
                <a:extLst>
                  <a:ext uri="{FF2B5EF4-FFF2-40B4-BE49-F238E27FC236}">
                    <a16:creationId xmlns:a16="http://schemas.microsoft.com/office/drawing/2014/main" id="{3FBD5FC3-BA75-8BE8-3125-EB8F8FFA8A76}"/>
                  </a:ext>
                </a:extLst>
              </p:cNvPr>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09" name="AutoShape 50">
                <a:extLst>
                  <a:ext uri="{FF2B5EF4-FFF2-40B4-BE49-F238E27FC236}">
                    <a16:creationId xmlns:a16="http://schemas.microsoft.com/office/drawing/2014/main" id="{813F25CF-EECE-98FB-3A46-F7FE28FBF966}"/>
                  </a:ext>
                </a:extLst>
              </p:cNvPr>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0" name="AutoShape 51">
                <a:extLst>
                  <a:ext uri="{FF2B5EF4-FFF2-40B4-BE49-F238E27FC236}">
                    <a16:creationId xmlns:a16="http://schemas.microsoft.com/office/drawing/2014/main" id="{51CAB6F7-9F7C-5BB7-7992-8EE7AEE37743}"/>
                  </a:ext>
                </a:extLst>
              </p:cNvPr>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1" name="AutoShape 52">
                <a:extLst>
                  <a:ext uri="{FF2B5EF4-FFF2-40B4-BE49-F238E27FC236}">
                    <a16:creationId xmlns:a16="http://schemas.microsoft.com/office/drawing/2014/main" id="{3DA96398-B473-2D5B-096C-756AE230B51D}"/>
                  </a:ext>
                </a:extLst>
              </p:cNvPr>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2" name="AutoShape 53">
                <a:extLst>
                  <a:ext uri="{FF2B5EF4-FFF2-40B4-BE49-F238E27FC236}">
                    <a16:creationId xmlns:a16="http://schemas.microsoft.com/office/drawing/2014/main" id="{0E8FE11E-E006-BDE7-4BEB-3241CFD9231F}"/>
                  </a:ext>
                </a:extLst>
              </p:cNvPr>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3" name="AutoShape 54">
                <a:extLst>
                  <a:ext uri="{FF2B5EF4-FFF2-40B4-BE49-F238E27FC236}">
                    <a16:creationId xmlns:a16="http://schemas.microsoft.com/office/drawing/2014/main" id="{82994AF7-3AE4-653E-1FF7-424789A6D9D1}"/>
                  </a:ext>
                </a:extLst>
              </p:cNvPr>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4" name="AutoShape 55">
                <a:extLst>
                  <a:ext uri="{FF2B5EF4-FFF2-40B4-BE49-F238E27FC236}">
                    <a16:creationId xmlns:a16="http://schemas.microsoft.com/office/drawing/2014/main" id="{923CBC7A-34B6-6EE1-103B-C9A16B3720C9}"/>
                  </a:ext>
                </a:extLst>
              </p:cNvPr>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5" name="AutoShape 56">
                <a:extLst>
                  <a:ext uri="{FF2B5EF4-FFF2-40B4-BE49-F238E27FC236}">
                    <a16:creationId xmlns:a16="http://schemas.microsoft.com/office/drawing/2014/main" id="{F1E76614-B352-AC6F-B15B-99E8D5351276}"/>
                  </a:ext>
                </a:extLst>
              </p:cNvPr>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6" name="AutoShape 57">
                <a:extLst>
                  <a:ext uri="{FF2B5EF4-FFF2-40B4-BE49-F238E27FC236}">
                    <a16:creationId xmlns:a16="http://schemas.microsoft.com/office/drawing/2014/main" id="{3DC9C980-539D-6A3F-85A9-1E9EF645B284}"/>
                  </a:ext>
                </a:extLst>
              </p:cNvPr>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7717" name="AutoShape 58">
                <a:extLst>
                  <a:ext uri="{FF2B5EF4-FFF2-40B4-BE49-F238E27FC236}">
                    <a16:creationId xmlns:a16="http://schemas.microsoft.com/office/drawing/2014/main" id="{D78F782A-7424-A609-F5D9-F4C2CE8BACF5}"/>
                  </a:ext>
                </a:extLst>
              </p:cNvPr>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en-US" altLang="en-US" sz="1800" b="1">
                  <a:latin typeface="Times New Roman" panose="02020603050405020304" pitchFamily="18" charset="0"/>
                </a:endParaRPr>
              </a:p>
            </p:txBody>
          </p:sp>
        </p:grpSp>
        <p:sp>
          <p:nvSpPr>
            <p:cNvPr id="27686" name="Rectangle 59">
              <a:extLst>
                <a:ext uri="{FF2B5EF4-FFF2-40B4-BE49-F238E27FC236}">
                  <a16:creationId xmlns:a16="http://schemas.microsoft.com/office/drawing/2014/main" id="{81F96AAE-0840-9E3F-5105-4D115139C943}"/>
                </a:ext>
              </a:extLst>
            </p:cNvPr>
            <p:cNvSpPr>
              <a:spLocks noChangeArrowheads="1"/>
            </p:cNvSpPr>
            <p:nvPr/>
          </p:nvSpPr>
          <p:spPr bwMode="auto">
            <a:xfrm>
              <a:off x="2468" y="1182"/>
              <a:ext cx="7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i="1">
                  <a:latin typeface="Arial" panose="020B0604020202020204" pitchFamily="34" charset="0"/>
                </a:rPr>
                <a:t> </a:t>
              </a:r>
            </a:p>
          </p:txBody>
        </p:sp>
        <p:sp>
          <p:nvSpPr>
            <p:cNvPr id="27687" name="Text Box 60">
              <a:extLst>
                <a:ext uri="{FF2B5EF4-FFF2-40B4-BE49-F238E27FC236}">
                  <a16:creationId xmlns:a16="http://schemas.microsoft.com/office/drawing/2014/main" id="{4770B037-61C7-1C07-B6B7-9B6473FE7F5B}"/>
                </a:ext>
              </a:extLst>
            </p:cNvPr>
            <p:cNvSpPr txBox="1">
              <a:spLocks noChangeArrowheads="1"/>
            </p:cNvSpPr>
            <p:nvPr/>
          </p:nvSpPr>
          <p:spPr bwMode="auto">
            <a:xfrm>
              <a:off x="1083" y="1300"/>
              <a:ext cx="37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TV</a:t>
              </a:r>
              <a:endParaRPr lang="en-US" altLang="en-US" sz="1800">
                <a:latin typeface="Times New Roman" panose="02020603050405020304" pitchFamily="18" charset="0"/>
              </a:endParaRPr>
            </a:p>
          </p:txBody>
        </p:sp>
        <p:sp>
          <p:nvSpPr>
            <p:cNvPr id="27688" name="Text Box 61">
              <a:extLst>
                <a:ext uri="{FF2B5EF4-FFF2-40B4-BE49-F238E27FC236}">
                  <a16:creationId xmlns:a16="http://schemas.microsoft.com/office/drawing/2014/main" id="{7E46DCF6-6311-A0EB-7BE1-7BADDA2BDABA}"/>
                </a:ext>
              </a:extLst>
            </p:cNvPr>
            <p:cNvSpPr txBox="1">
              <a:spLocks noChangeArrowheads="1"/>
            </p:cNvSpPr>
            <p:nvPr/>
          </p:nvSpPr>
          <p:spPr bwMode="auto">
            <a:xfrm>
              <a:off x="658" y="1669"/>
              <a:ext cx="4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dirty="0">
                  <a:latin typeface="Times New Roman" panose="02020603050405020304" pitchFamily="18" charset="0"/>
                </a:rPr>
                <a:t>VCR</a:t>
              </a:r>
              <a:endParaRPr lang="en-US" altLang="en-US" sz="1800" dirty="0">
                <a:latin typeface="Times New Roman" panose="02020603050405020304" pitchFamily="18" charset="0"/>
              </a:endParaRPr>
            </a:p>
          </p:txBody>
        </p:sp>
        <p:sp>
          <p:nvSpPr>
            <p:cNvPr id="27689" name="Text Box 62">
              <a:extLst>
                <a:ext uri="{FF2B5EF4-FFF2-40B4-BE49-F238E27FC236}">
                  <a16:creationId xmlns:a16="http://schemas.microsoft.com/office/drawing/2014/main" id="{197C357E-9523-C995-192F-6C5A3B145DF1}"/>
                </a:ext>
              </a:extLst>
            </p:cNvPr>
            <p:cNvSpPr txBox="1">
              <a:spLocks noChangeArrowheads="1"/>
            </p:cNvSpPr>
            <p:nvPr/>
          </p:nvSpPr>
          <p:spPr bwMode="auto">
            <a:xfrm>
              <a:off x="921" y="1492"/>
              <a:ext cx="3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PC</a:t>
              </a:r>
              <a:endParaRPr lang="en-US" altLang="en-US" sz="1800">
                <a:latin typeface="Times New Roman" panose="02020603050405020304" pitchFamily="18" charset="0"/>
              </a:endParaRPr>
            </a:p>
          </p:txBody>
        </p:sp>
        <p:sp>
          <p:nvSpPr>
            <p:cNvPr id="27690" name="Text Box 63">
              <a:extLst>
                <a:ext uri="{FF2B5EF4-FFF2-40B4-BE49-F238E27FC236}">
                  <a16:creationId xmlns:a16="http://schemas.microsoft.com/office/drawing/2014/main" id="{3B240421-5B41-4654-8E88-1F8369DE7AD4}"/>
                </a:ext>
              </a:extLst>
            </p:cNvPr>
            <p:cNvSpPr txBox="1">
              <a:spLocks noChangeArrowheads="1"/>
            </p:cNvSpPr>
            <p:nvPr/>
          </p:nvSpPr>
          <p:spPr bwMode="auto">
            <a:xfrm>
              <a:off x="1481" y="1165"/>
              <a:ext cx="45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dirty="0">
                  <a:latin typeface="Times New Roman" panose="02020603050405020304" pitchFamily="18" charset="0"/>
                </a:rPr>
                <a:t>1Qtr</a:t>
              </a:r>
              <a:endParaRPr lang="en-US" altLang="en-US" sz="1800" dirty="0">
                <a:latin typeface="Times New Roman" panose="02020603050405020304" pitchFamily="18" charset="0"/>
              </a:endParaRPr>
            </a:p>
          </p:txBody>
        </p:sp>
        <p:sp>
          <p:nvSpPr>
            <p:cNvPr id="27691" name="Text Box 64">
              <a:extLst>
                <a:ext uri="{FF2B5EF4-FFF2-40B4-BE49-F238E27FC236}">
                  <a16:creationId xmlns:a16="http://schemas.microsoft.com/office/drawing/2014/main" id="{5E02F0CD-CABB-2F0E-8AB6-0E90B5C8AA79}"/>
                </a:ext>
              </a:extLst>
            </p:cNvPr>
            <p:cNvSpPr txBox="1">
              <a:spLocks noChangeArrowheads="1"/>
            </p:cNvSpPr>
            <p:nvPr/>
          </p:nvSpPr>
          <p:spPr bwMode="auto">
            <a:xfrm>
              <a:off x="2014" y="1185"/>
              <a:ext cx="45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2Qtr</a:t>
              </a:r>
              <a:endParaRPr lang="en-US" altLang="en-US" sz="1800">
                <a:latin typeface="Times New Roman" panose="02020603050405020304" pitchFamily="18" charset="0"/>
              </a:endParaRPr>
            </a:p>
          </p:txBody>
        </p:sp>
        <p:sp>
          <p:nvSpPr>
            <p:cNvPr id="27692" name="Text Box 65">
              <a:extLst>
                <a:ext uri="{FF2B5EF4-FFF2-40B4-BE49-F238E27FC236}">
                  <a16:creationId xmlns:a16="http://schemas.microsoft.com/office/drawing/2014/main" id="{D6943B55-60A5-E7F6-8E34-166840D6C467}"/>
                </a:ext>
              </a:extLst>
            </p:cNvPr>
            <p:cNvSpPr txBox="1">
              <a:spLocks noChangeArrowheads="1"/>
            </p:cNvSpPr>
            <p:nvPr/>
          </p:nvSpPr>
          <p:spPr bwMode="auto">
            <a:xfrm>
              <a:off x="2565" y="1158"/>
              <a:ext cx="45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dirty="0">
                  <a:latin typeface="Times New Roman" panose="02020603050405020304" pitchFamily="18" charset="0"/>
                </a:rPr>
                <a:t>3Qtr</a:t>
              </a:r>
              <a:endParaRPr lang="en-US" altLang="en-US" sz="1800" dirty="0">
                <a:latin typeface="Times New Roman" panose="02020603050405020304" pitchFamily="18" charset="0"/>
              </a:endParaRPr>
            </a:p>
          </p:txBody>
        </p:sp>
        <p:sp>
          <p:nvSpPr>
            <p:cNvPr id="27693" name="Text Box 66">
              <a:extLst>
                <a:ext uri="{FF2B5EF4-FFF2-40B4-BE49-F238E27FC236}">
                  <a16:creationId xmlns:a16="http://schemas.microsoft.com/office/drawing/2014/main" id="{B0572F8F-CF00-B1B1-DA55-AF4541778B11}"/>
                </a:ext>
              </a:extLst>
            </p:cNvPr>
            <p:cNvSpPr txBox="1">
              <a:spLocks noChangeArrowheads="1"/>
            </p:cNvSpPr>
            <p:nvPr/>
          </p:nvSpPr>
          <p:spPr bwMode="auto">
            <a:xfrm>
              <a:off x="3127" y="1195"/>
              <a:ext cx="45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dirty="0">
                  <a:latin typeface="Times New Roman" panose="02020603050405020304" pitchFamily="18" charset="0"/>
                </a:rPr>
                <a:t>4Qtr</a:t>
              </a:r>
              <a:endParaRPr lang="en-US" altLang="en-US" sz="1800" dirty="0">
                <a:latin typeface="Times New Roman" panose="02020603050405020304" pitchFamily="18" charset="0"/>
              </a:endParaRPr>
            </a:p>
          </p:txBody>
        </p:sp>
        <p:sp>
          <p:nvSpPr>
            <p:cNvPr id="27694" name="Text Box 67">
              <a:extLst>
                <a:ext uri="{FF2B5EF4-FFF2-40B4-BE49-F238E27FC236}">
                  <a16:creationId xmlns:a16="http://schemas.microsoft.com/office/drawing/2014/main" id="{2BE8E1C3-3DDD-D057-C85F-3B37F7A59A7E}"/>
                </a:ext>
              </a:extLst>
            </p:cNvPr>
            <p:cNvSpPr txBox="1">
              <a:spLocks noChangeArrowheads="1"/>
            </p:cNvSpPr>
            <p:nvPr/>
          </p:nvSpPr>
          <p:spPr bwMode="auto">
            <a:xfrm>
              <a:off x="4096" y="1476"/>
              <a:ext cx="5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500" dirty="0">
                  <a:latin typeface="Times New Roman" panose="02020603050405020304" pitchFamily="18" charset="0"/>
                </a:rPr>
                <a:t>U.S.A</a:t>
              </a:r>
              <a:endParaRPr lang="en-US" altLang="en-US" sz="1800" dirty="0">
                <a:latin typeface="Times New Roman" panose="02020603050405020304" pitchFamily="18" charset="0"/>
              </a:endParaRPr>
            </a:p>
          </p:txBody>
        </p:sp>
        <p:sp>
          <p:nvSpPr>
            <p:cNvPr id="27695" name="Text Box 68">
              <a:extLst>
                <a:ext uri="{FF2B5EF4-FFF2-40B4-BE49-F238E27FC236}">
                  <a16:creationId xmlns:a16="http://schemas.microsoft.com/office/drawing/2014/main" id="{E3A0E483-84AF-4BCD-9AFF-3AB43DA807A2}"/>
                </a:ext>
              </a:extLst>
            </p:cNvPr>
            <p:cNvSpPr txBox="1">
              <a:spLocks noChangeArrowheads="1"/>
            </p:cNvSpPr>
            <p:nvPr/>
          </p:nvSpPr>
          <p:spPr bwMode="auto">
            <a:xfrm>
              <a:off x="4063" y="1969"/>
              <a:ext cx="6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500" dirty="0">
                  <a:latin typeface="Times New Roman" panose="02020603050405020304" pitchFamily="18" charset="0"/>
                </a:rPr>
                <a:t>Canada</a:t>
              </a:r>
              <a:endParaRPr lang="en-US" altLang="en-US" sz="1800" dirty="0">
                <a:latin typeface="Times New Roman" panose="02020603050405020304" pitchFamily="18" charset="0"/>
              </a:endParaRPr>
            </a:p>
          </p:txBody>
        </p:sp>
        <p:sp>
          <p:nvSpPr>
            <p:cNvPr id="27696" name="Text Box 69">
              <a:extLst>
                <a:ext uri="{FF2B5EF4-FFF2-40B4-BE49-F238E27FC236}">
                  <a16:creationId xmlns:a16="http://schemas.microsoft.com/office/drawing/2014/main" id="{C4E8F222-EE2C-A3D6-9185-7C8F27138C72}"/>
                </a:ext>
              </a:extLst>
            </p:cNvPr>
            <p:cNvSpPr txBox="1">
              <a:spLocks noChangeArrowheads="1"/>
            </p:cNvSpPr>
            <p:nvPr/>
          </p:nvSpPr>
          <p:spPr bwMode="auto">
            <a:xfrm>
              <a:off x="4063" y="2382"/>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500" dirty="0">
                  <a:latin typeface="Times New Roman" panose="02020603050405020304" pitchFamily="18" charset="0"/>
                </a:rPr>
                <a:t>Mexico</a:t>
              </a:r>
              <a:endParaRPr lang="en-US" altLang="en-US" sz="1800" dirty="0">
                <a:latin typeface="Times New Roman" panose="02020603050405020304" pitchFamily="18" charset="0"/>
              </a:endParaRPr>
            </a:p>
          </p:txBody>
        </p:sp>
        <p:sp>
          <p:nvSpPr>
            <p:cNvPr id="27697" name="Text Box 70">
              <a:extLst>
                <a:ext uri="{FF2B5EF4-FFF2-40B4-BE49-F238E27FC236}">
                  <a16:creationId xmlns:a16="http://schemas.microsoft.com/office/drawing/2014/main" id="{6F6D0820-2F5D-D088-357F-8F9709D2A6DD}"/>
                </a:ext>
              </a:extLst>
            </p:cNvPr>
            <p:cNvSpPr txBox="1">
              <a:spLocks noChangeArrowheads="1"/>
            </p:cNvSpPr>
            <p:nvPr/>
          </p:nvSpPr>
          <p:spPr bwMode="auto">
            <a:xfrm>
              <a:off x="4159" y="2874"/>
              <a:ext cx="41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500" i="1">
                  <a:latin typeface="Times New Roman" panose="02020603050405020304" pitchFamily="18" charset="0"/>
                </a:rPr>
                <a:t>sum</a:t>
              </a:r>
              <a:endParaRPr lang="en-US" altLang="en-US" sz="1800">
                <a:latin typeface="Times New Roman" panose="02020603050405020304" pitchFamily="18" charset="0"/>
              </a:endParaRPr>
            </a:p>
          </p:txBody>
        </p:sp>
      </p:grpSp>
      <p:sp>
        <p:nvSpPr>
          <p:cNvPr id="3" name="TextBox 2">
            <a:extLst>
              <a:ext uri="{FF2B5EF4-FFF2-40B4-BE49-F238E27FC236}">
                <a16:creationId xmlns:a16="http://schemas.microsoft.com/office/drawing/2014/main" id="{9215CA20-1269-9059-90A5-2A1D7034AA59}"/>
              </a:ext>
            </a:extLst>
          </p:cNvPr>
          <p:cNvSpPr txBox="1"/>
          <p:nvPr/>
        </p:nvSpPr>
        <p:spPr>
          <a:xfrm>
            <a:off x="3552344" y="2935843"/>
            <a:ext cx="312906" cy="369332"/>
          </a:xfrm>
          <a:prstGeom prst="rect">
            <a:avLst/>
          </a:prstGeom>
          <a:noFill/>
        </p:spPr>
        <p:txBody>
          <a:bodyPr wrap="none" rtlCol="0">
            <a:spAutoFit/>
          </a:bodyPr>
          <a:lstStyle/>
          <a:p>
            <a:r>
              <a:rPr lang="en-US" b="1" dirty="0">
                <a:solidFill>
                  <a:srgbClr val="000099"/>
                </a:solidFill>
              </a:rPr>
              <a:t>a</a:t>
            </a:r>
          </a:p>
        </p:txBody>
      </p:sp>
      <p:sp>
        <p:nvSpPr>
          <p:cNvPr id="4" name="TextBox 3">
            <a:extLst>
              <a:ext uri="{FF2B5EF4-FFF2-40B4-BE49-F238E27FC236}">
                <a16:creationId xmlns:a16="http://schemas.microsoft.com/office/drawing/2014/main" id="{0B503A7D-3808-F0A5-342C-1B5F18336304}"/>
              </a:ext>
            </a:extLst>
          </p:cNvPr>
          <p:cNvSpPr txBox="1"/>
          <p:nvPr/>
        </p:nvSpPr>
        <p:spPr>
          <a:xfrm>
            <a:off x="4103422" y="4614130"/>
            <a:ext cx="325730" cy="369332"/>
          </a:xfrm>
          <a:prstGeom prst="rect">
            <a:avLst/>
          </a:prstGeom>
          <a:noFill/>
        </p:spPr>
        <p:txBody>
          <a:bodyPr wrap="none" rtlCol="0">
            <a:spAutoFit/>
          </a:bodyPr>
          <a:lstStyle/>
          <a:p>
            <a:r>
              <a:rPr lang="en-US" b="1" dirty="0">
                <a:solidFill>
                  <a:srgbClr val="000099"/>
                </a:solidFill>
              </a:rPr>
              <a:t>b</a:t>
            </a:r>
          </a:p>
        </p:txBody>
      </p:sp>
      <p:sp>
        <p:nvSpPr>
          <p:cNvPr id="5" name="TextBox 4">
            <a:extLst>
              <a:ext uri="{FF2B5EF4-FFF2-40B4-BE49-F238E27FC236}">
                <a16:creationId xmlns:a16="http://schemas.microsoft.com/office/drawing/2014/main" id="{A44507CA-393F-45DB-AC80-23FFBB2E4C9D}"/>
              </a:ext>
            </a:extLst>
          </p:cNvPr>
          <p:cNvSpPr txBox="1"/>
          <p:nvPr/>
        </p:nvSpPr>
        <p:spPr>
          <a:xfrm>
            <a:off x="404734" y="3621882"/>
            <a:ext cx="1094264" cy="923330"/>
          </a:xfrm>
          <a:prstGeom prst="rect">
            <a:avLst/>
          </a:prstGeom>
          <a:noFill/>
        </p:spPr>
        <p:txBody>
          <a:bodyPr wrap="square" rtlCol="0">
            <a:spAutoFit/>
          </a:bodyPr>
          <a:lstStyle/>
          <a:p>
            <a:r>
              <a:rPr lang="en-US" dirty="0">
                <a:solidFill>
                  <a:srgbClr val="000099"/>
                </a:solidFill>
              </a:rPr>
              <a:t>What are </a:t>
            </a:r>
            <a:r>
              <a:rPr lang="en-US" b="1" dirty="0">
                <a:solidFill>
                  <a:srgbClr val="000099"/>
                </a:solidFill>
              </a:rPr>
              <a:t>a</a:t>
            </a:r>
            <a:r>
              <a:rPr lang="en-US" dirty="0">
                <a:solidFill>
                  <a:srgbClr val="000099"/>
                </a:solidFill>
              </a:rPr>
              <a:t>, </a:t>
            </a:r>
            <a:r>
              <a:rPr lang="en-US" b="1" dirty="0">
                <a:solidFill>
                  <a:srgbClr val="000099"/>
                </a:solidFill>
              </a:rPr>
              <a:t>b, </a:t>
            </a:r>
            <a:r>
              <a:rPr lang="en-US" dirty="0">
                <a:solidFill>
                  <a:srgbClr val="000099"/>
                </a:solidFill>
              </a:rPr>
              <a:t>and</a:t>
            </a:r>
            <a:r>
              <a:rPr lang="en-US" b="1" dirty="0">
                <a:solidFill>
                  <a:srgbClr val="000099"/>
                </a:solidFill>
              </a:rPr>
              <a:t> c</a:t>
            </a:r>
            <a:r>
              <a:rPr lang="en-US" dirty="0">
                <a:solidFill>
                  <a:srgbClr val="000099"/>
                </a:solidFill>
              </a:rPr>
              <a:t>?</a:t>
            </a:r>
          </a:p>
        </p:txBody>
      </p:sp>
      <p:sp>
        <p:nvSpPr>
          <p:cNvPr id="6" name="TextBox 5">
            <a:extLst>
              <a:ext uri="{FF2B5EF4-FFF2-40B4-BE49-F238E27FC236}">
                <a16:creationId xmlns:a16="http://schemas.microsoft.com/office/drawing/2014/main" id="{5E776245-B4C7-B0B7-ECA9-3C854BD13DB3}"/>
              </a:ext>
            </a:extLst>
          </p:cNvPr>
          <p:cNvSpPr txBox="1"/>
          <p:nvPr/>
        </p:nvSpPr>
        <p:spPr>
          <a:xfrm>
            <a:off x="3430368" y="2210725"/>
            <a:ext cx="312906" cy="369332"/>
          </a:xfrm>
          <a:prstGeom prst="rect">
            <a:avLst/>
          </a:prstGeom>
          <a:noFill/>
        </p:spPr>
        <p:txBody>
          <a:bodyPr wrap="none" rtlCol="0">
            <a:spAutoFit/>
          </a:bodyPr>
          <a:lstStyle/>
          <a:p>
            <a:r>
              <a:rPr lang="en-US" b="1" dirty="0">
                <a:solidFill>
                  <a:srgbClr val="000099"/>
                </a:solidFill>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4E67-223B-1646-A85D-2298C1F2B6C3}"/>
              </a:ext>
            </a:extLst>
          </p:cNvPr>
          <p:cNvSpPr>
            <a:spLocks noGrp="1"/>
          </p:cNvSpPr>
          <p:nvPr>
            <p:ph type="title"/>
          </p:nvPr>
        </p:nvSpPr>
        <p:spPr/>
        <p:txBody>
          <a:bodyPr/>
          <a:lstStyle/>
          <a:p>
            <a:r>
              <a:rPr lang="en-US" dirty="0"/>
              <a:t>Data Ingestion</a:t>
            </a:r>
          </a:p>
        </p:txBody>
      </p:sp>
      <p:sp>
        <p:nvSpPr>
          <p:cNvPr id="3" name="Content Placeholder 2">
            <a:extLst>
              <a:ext uri="{FF2B5EF4-FFF2-40B4-BE49-F238E27FC236}">
                <a16:creationId xmlns:a16="http://schemas.microsoft.com/office/drawing/2014/main" id="{DAA815CB-03CE-3A64-BEC0-1A4AB6A98105}"/>
              </a:ext>
            </a:extLst>
          </p:cNvPr>
          <p:cNvSpPr>
            <a:spLocks noGrp="1"/>
          </p:cNvSpPr>
          <p:nvPr>
            <p:ph idx="1"/>
          </p:nvPr>
        </p:nvSpPr>
        <p:spPr/>
        <p:txBody>
          <a:bodyPr/>
          <a:lstStyle/>
          <a:p>
            <a:r>
              <a:rPr lang="en-US" dirty="0"/>
              <a:t>Data ingestion is the process of moving data from data sources to destination storage.</a:t>
            </a:r>
          </a:p>
        </p:txBody>
      </p:sp>
      <p:sp>
        <p:nvSpPr>
          <p:cNvPr id="4" name="Slide Number Placeholder 3">
            <a:extLst>
              <a:ext uri="{FF2B5EF4-FFF2-40B4-BE49-F238E27FC236}">
                <a16:creationId xmlns:a16="http://schemas.microsoft.com/office/drawing/2014/main" id="{81711DA6-1575-2F03-7B65-6CBB129A078A}"/>
              </a:ext>
            </a:extLst>
          </p:cNvPr>
          <p:cNvSpPr>
            <a:spLocks noGrp="1"/>
          </p:cNvSpPr>
          <p:nvPr>
            <p:ph type="sldNum" sz="quarter" idx="10"/>
          </p:nvPr>
        </p:nvSpPr>
        <p:spPr/>
        <p:txBody>
          <a:bodyPr/>
          <a:lstStyle/>
          <a:p>
            <a:r>
              <a:rPr lang="nl-NL"/>
              <a:t>[</a:t>
            </a:r>
            <a:fld id="{53240C58-373C-43C1-ADD1-3E23A3B96371}" type="slidenum">
              <a:rPr lang="nl-NL" smtClean="0"/>
              <a:pPr/>
              <a:t>4</a:t>
            </a:fld>
            <a:r>
              <a:rPr lang="nl-NL"/>
              <a:t>]</a:t>
            </a:r>
            <a:endParaRPr lang="nl-NL" dirty="0"/>
          </a:p>
        </p:txBody>
      </p:sp>
      <p:sp>
        <p:nvSpPr>
          <p:cNvPr id="5" name="Rectangle: Rounded Corners 4">
            <a:extLst>
              <a:ext uri="{FF2B5EF4-FFF2-40B4-BE49-F238E27FC236}">
                <a16:creationId xmlns:a16="http://schemas.microsoft.com/office/drawing/2014/main" id="{6348B12E-9A29-382C-0D81-AD8E3B07A171}"/>
              </a:ext>
            </a:extLst>
          </p:cNvPr>
          <p:cNvSpPr/>
          <p:nvPr/>
        </p:nvSpPr>
        <p:spPr>
          <a:xfrm>
            <a:off x="718109" y="2578550"/>
            <a:ext cx="1615440" cy="640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 System</a:t>
            </a:r>
          </a:p>
        </p:txBody>
      </p:sp>
      <p:sp>
        <p:nvSpPr>
          <p:cNvPr id="6" name="Rectangle: Rounded Corners 5">
            <a:extLst>
              <a:ext uri="{FF2B5EF4-FFF2-40B4-BE49-F238E27FC236}">
                <a16:creationId xmlns:a16="http://schemas.microsoft.com/office/drawing/2014/main" id="{2CAE3415-985E-C297-394C-CACE5FAB92B2}"/>
              </a:ext>
            </a:extLst>
          </p:cNvPr>
          <p:cNvSpPr/>
          <p:nvPr/>
        </p:nvSpPr>
        <p:spPr>
          <a:xfrm>
            <a:off x="4287930" y="2578550"/>
            <a:ext cx="1615440" cy="640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cxnSp>
        <p:nvCxnSpPr>
          <p:cNvPr id="9" name="Straight Arrow Connector 8">
            <a:extLst>
              <a:ext uri="{FF2B5EF4-FFF2-40B4-BE49-F238E27FC236}">
                <a16:creationId xmlns:a16="http://schemas.microsoft.com/office/drawing/2014/main" id="{B6C7E5D3-5CDA-3336-2FC6-2E65B686EA9C}"/>
              </a:ext>
            </a:extLst>
          </p:cNvPr>
          <p:cNvCxnSpPr>
            <a:cxnSpLocks/>
            <a:stCxn id="5" idx="3"/>
            <a:endCxn id="6" idx="1"/>
          </p:cNvCxnSpPr>
          <p:nvPr/>
        </p:nvCxnSpPr>
        <p:spPr>
          <a:xfrm>
            <a:off x="2333550" y="2898590"/>
            <a:ext cx="19543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Twitter - Wikipedia">
            <a:extLst>
              <a:ext uri="{FF2B5EF4-FFF2-40B4-BE49-F238E27FC236}">
                <a16:creationId xmlns:a16="http://schemas.microsoft.com/office/drawing/2014/main" id="{693171D5-57BE-7CE3-ED57-BAFDDE61C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351" y="3601948"/>
            <a:ext cx="788670" cy="64886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F948248-5824-9FB2-AB1C-570D562604B4}"/>
              </a:ext>
            </a:extLst>
          </p:cNvPr>
          <p:cNvCxnSpPr>
            <a:cxnSpLocks/>
          </p:cNvCxnSpPr>
          <p:nvPr/>
        </p:nvCxnSpPr>
        <p:spPr>
          <a:xfrm>
            <a:off x="1716329" y="3926377"/>
            <a:ext cx="18669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654FAFDE-2989-E4D3-7532-5D4E13F38FB3}"/>
              </a:ext>
            </a:extLst>
          </p:cNvPr>
          <p:cNvSpPr txBox="1"/>
          <p:nvPr/>
        </p:nvSpPr>
        <p:spPr>
          <a:xfrm>
            <a:off x="2421029" y="2504613"/>
            <a:ext cx="1866900" cy="369332"/>
          </a:xfrm>
          <a:prstGeom prst="rect">
            <a:avLst/>
          </a:prstGeom>
          <a:noFill/>
        </p:spPr>
        <p:txBody>
          <a:bodyPr wrap="square">
            <a:spAutoFit/>
          </a:bodyPr>
          <a:lstStyle/>
          <a:p>
            <a:r>
              <a:rPr lang="en-US" dirty="0">
                <a:solidFill>
                  <a:srgbClr val="000099"/>
                </a:solidFill>
              </a:rPr>
              <a:t>Data ingestion </a:t>
            </a:r>
          </a:p>
        </p:txBody>
      </p:sp>
      <p:cxnSp>
        <p:nvCxnSpPr>
          <p:cNvPr id="15" name="Straight Arrow Connector 14">
            <a:extLst>
              <a:ext uri="{FF2B5EF4-FFF2-40B4-BE49-F238E27FC236}">
                <a16:creationId xmlns:a16="http://schemas.microsoft.com/office/drawing/2014/main" id="{D201CF97-413E-9D4B-3BB0-DB5D409911F6}"/>
              </a:ext>
            </a:extLst>
          </p:cNvPr>
          <p:cNvCxnSpPr>
            <a:cxnSpLocks/>
          </p:cNvCxnSpPr>
          <p:nvPr/>
        </p:nvCxnSpPr>
        <p:spPr>
          <a:xfrm>
            <a:off x="5903370" y="2873945"/>
            <a:ext cx="13508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5F584E12-0EEE-61C1-1ED5-877B4803C6FC}"/>
              </a:ext>
            </a:extLst>
          </p:cNvPr>
          <p:cNvSpPr txBox="1"/>
          <p:nvPr/>
        </p:nvSpPr>
        <p:spPr>
          <a:xfrm>
            <a:off x="6192481" y="2457717"/>
            <a:ext cx="1866900" cy="369332"/>
          </a:xfrm>
          <a:prstGeom prst="rect">
            <a:avLst/>
          </a:prstGeom>
          <a:noFill/>
        </p:spPr>
        <p:txBody>
          <a:bodyPr wrap="square">
            <a:spAutoFit/>
          </a:bodyPr>
          <a:lstStyle/>
          <a:p>
            <a:r>
              <a:rPr lang="en-US" dirty="0">
                <a:solidFill>
                  <a:srgbClr val="000099"/>
                </a:solidFill>
              </a:rPr>
              <a:t>For Analytics </a:t>
            </a:r>
          </a:p>
        </p:txBody>
      </p:sp>
      <p:sp>
        <p:nvSpPr>
          <p:cNvPr id="18" name="Rectangle: Rounded Corners 17">
            <a:extLst>
              <a:ext uri="{FF2B5EF4-FFF2-40B4-BE49-F238E27FC236}">
                <a16:creationId xmlns:a16="http://schemas.microsoft.com/office/drawing/2014/main" id="{2EA5B403-141C-E362-5D8B-5CAEA42EDF3D}"/>
              </a:ext>
            </a:extLst>
          </p:cNvPr>
          <p:cNvSpPr/>
          <p:nvPr/>
        </p:nvSpPr>
        <p:spPr>
          <a:xfrm>
            <a:off x="3583230" y="3593227"/>
            <a:ext cx="1156411" cy="6400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cxnSp>
        <p:nvCxnSpPr>
          <p:cNvPr id="19" name="Straight Arrow Connector 18">
            <a:extLst>
              <a:ext uri="{FF2B5EF4-FFF2-40B4-BE49-F238E27FC236}">
                <a16:creationId xmlns:a16="http://schemas.microsoft.com/office/drawing/2014/main" id="{47610B44-A684-4DC9-D20D-ACA5376F9F3F}"/>
              </a:ext>
            </a:extLst>
          </p:cNvPr>
          <p:cNvCxnSpPr>
            <a:cxnSpLocks/>
          </p:cNvCxnSpPr>
          <p:nvPr/>
        </p:nvCxnSpPr>
        <p:spPr>
          <a:xfrm>
            <a:off x="4739641" y="3857612"/>
            <a:ext cx="83562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4B95A29C-1216-B235-770C-5619319E59B9}"/>
              </a:ext>
            </a:extLst>
          </p:cNvPr>
          <p:cNvSpPr txBox="1"/>
          <p:nvPr/>
        </p:nvSpPr>
        <p:spPr>
          <a:xfrm>
            <a:off x="5575261" y="3422259"/>
            <a:ext cx="3356304" cy="954107"/>
          </a:xfrm>
          <a:prstGeom prst="rect">
            <a:avLst/>
          </a:prstGeom>
          <a:noFill/>
        </p:spPr>
        <p:txBody>
          <a:bodyPr wrap="square">
            <a:spAutoFit/>
          </a:bodyPr>
          <a:lstStyle/>
          <a:p>
            <a:pPr marL="285750" indent="-285750">
              <a:buFont typeface="Arial" panose="020B0604020202020204" pitchFamily="34" charset="0"/>
              <a:buChar char="•"/>
            </a:pPr>
            <a:r>
              <a:rPr lang="en-US" sz="1400" dirty="0"/>
              <a:t>Top stats (e.g., top tweet and top follower) for the last 30 seconds</a:t>
            </a:r>
          </a:p>
          <a:p>
            <a:pPr marL="285750" indent="-285750">
              <a:buFont typeface="Arial" panose="020B0604020202020204" pitchFamily="34" charset="0"/>
              <a:buChar char="•"/>
            </a:pPr>
            <a:r>
              <a:rPr lang="en-US" sz="1400" dirty="0"/>
              <a:t>Monthly overview of top stats</a:t>
            </a:r>
          </a:p>
          <a:p>
            <a:pPr marL="285750" indent="-285750">
              <a:buFont typeface="Arial" panose="020B0604020202020204" pitchFamily="34" charset="0"/>
              <a:buChar char="•"/>
            </a:pPr>
            <a:r>
              <a:rPr lang="en-US" sz="1400" dirty="0"/>
              <a:t>Conversion tracking (for Twitter Ads)</a:t>
            </a:r>
          </a:p>
        </p:txBody>
      </p:sp>
      <p:sp>
        <p:nvSpPr>
          <p:cNvPr id="24" name="TextBox 23">
            <a:extLst>
              <a:ext uri="{FF2B5EF4-FFF2-40B4-BE49-F238E27FC236}">
                <a16:creationId xmlns:a16="http://schemas.microsoft.com/office/drawing/2014/main" id="{250507F8-879C-D61B-1C83-A87F88673E20}"/>
              </a:ext>
            </a:extLst>
          </p:cNvPr>
          <p:cNvSpPr txBox="1"/>
          <p:nvPr/>
        </p:nvSpPr>
        <p:spPr>
          <a:xfrm>
            <a:off x="1019132" y="4659242"/>
            <a:ext cx="5877763" cy="369332"/>
          </a:xfrm>
          <a:prstGeom prst="rect">
            <a:avLst/>
          </a:prstGeom>
          <a:noFill/>
        </p:spPr>
        <p:txBody>
          <a:bodyPr wrap="none" rtlCol="0">
            <a:spAutoFit/>
          </a:bodyPr>
          <a:lstStyle/>
          <a:p>
            <a:r>
              <a:rPr lang="en-US" b="1" dirty="0">
                <a:solidFill>
                  <a:srgbClr val="000099"/>
                </a:solidFill>
              </a:rPr>
              <a:t>What should we consider when we ingest Twitter data?</a:t>
            </a:r>
          </a:p>
        </p:txBody>
      </p:sp>
    </p:spTree>
    <p:extLst>
      <p:ext uri="{BB962C8B-B14F-4D97-AF65-F5344CB8AC3E}">
        <p14:creationId xmlns:p14="http://schemas.microsoft.com/office/powerpoint/2010/main" val="12596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A449CCB8-8C72-1A70-748B-FDE54F8BB6F7}"/>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40</a:t>
            </a:fld>
            <a:endParaRPr lang="en-US" altLang="en-US" sz="900"/>
          </a:p>
        </p:txBody>
      </p:sp>
      <p:sp>
        <p:nvSpPr>
          <p:cNvPr id="29699" name="Rectangle 1026">
            <a:extLst>
              <a:ext uri="{FF2B5EF4-FFF2-40B4-BE49-F238E27FC236}">
                <a16:creationId xmlns:a16="http://schemas.microsoft.com/office/drawing/2014/main" id="{CEDD9802-0EAF-B068-4518-F533EC4D6CCC}"/>
              </a:ext>
            </a:extLst>
          </p:cNvPr>
          <p:cNvSpPr>
            <a:spLocks noGrp="1" noChangeArrowheads="1"/>
          </p:cNvSpPr>
          <p:nvPr>
            <p:ph type="title"/>
          </p:nvPr>
        </p:nvSpPr>
        <p:spPr>
          <a:xfrm>
            <a:off x="537882" y="387275"/>
            <a:ext cx="6701118" cy="1468985"/>
          </a:xfrm>
          <a:noFill/>
        </p:spPr>
        <p:txBody>
          <a:bodyPr vert="horz" lIns="69056" tIns="34529" rIns="69056" bIns="34529" rtlCol="0" anchor="t" anchorCtr="0">
            <a:normAutofit/>
          </a:bodyPr>
          <a:lstStyle/>
          <a:p>
            <a:pPr eaLnBrk="1" hangingPunct="1"/>
            <a:r>
              <a:rPr lang="en-US" altLang="en-US" dirty="0"/>
              <a:t>Typical OLAP Data Evolution Patterns</a:t>
            </a:r>
          </a:p>
        </p:txBody>
      </p:sp>
      <p:sp>
        <p:nvSpPr>
          <p:cNvPr id="29700" name="Rectangle 1027">
            <a:extLst>
              <a:ext uri="{FF2B5EF4-FFF2-40B4-BE49-F238E27FC236}">
                <a16:creationId xmlns:a16="http://schemas.microsoft.com/office/drawing/2014/main" id="{33B8581A-0CC3-B044-07AC-1BEDACAC9377}"/>
              </a:ext>
            </a:extLst>
          </p:cNvPr>
          <p:cNvSpPr>
            <a:spLocks noGrp="1" noChangeArrowheads="1"/>
          </p:cNvSpPr>
          <p:nvPr>
            <p:ph type="body" idx="1"/>
          </p:nvPr>
        </p:nvSpPr>
        <p:spPr>
          <a:xfrm>
            <a:off x="715261" y="1856260"/>
            <a:ext cx="7713478" cy="3714750"/>
          </a:xfrm>
          <a:noFill/>
        </p:spPr>
        <p:txBody>
          <a:bodyPr vert="horz" lIns="69056" tIns="34529" rIns="69056" bIns="34529" rtlCol="0">
            <a:normAutofit/>
          </a:bodyPr>
          <a:lstStyle/>
          <a:p>
            <a:pPr eaLnBrk="1" hangingPunct="1"/>
            <a:r>
              <a:rPr lang="en-US" altLang="en-US" dirty="0">
                <a:solidFill>
                  <a:schemeClr val="hlink"/>
                </a:solidFill>
              </a:rPr>
              <a:t>Roll up (drill-up):</a:t>
            </a:r>
            <a:r>
              <a:rPr lang="en-US" altLang="en-US" dirty="0"/>
              <a:t> summarize data</a:t>
            </a:r>
          </a:p>
          <a:p>
            <a:pPr lvl="1" eaLnBrk="1" hangingPunct="1"/>
            <a:r>
              <a:rPr lang="en-US" altLang="en-US" i="1" dirty="0"/>
              <a:t>by climbing up hierarchy or by dimension reduction</a:t>
            </a:r>
            <a:endParaRPr lang="en-US" altLang="en-US" dirty="0"/>
          </a:p>
          <a:p>
            <a:pPr eaLnBrk="1" hangingPunct="1"/>
            <a:r>
              <a:rPr lang="en-US" altLang="en-US" dirty="0">
                <a:solidFill>
                  <a:schemeClr val="hlink"/>
                </a:solidFill>
              </a:rPr>
              <a:t>Drill down (roll down):</a:t>
            </a:r>
            <a:r>
              <a:rPr lang="en-US" altLang="en-US" dirty="0"/>
              <a:t> reverse of roll-up</a:t>
            </a:r>
          </a:p>
          <a:p>
            <a:pPr lvl="1" eaLnBrk="1" hangingPunct="1"/>
            <a:r>
              <a:rPr lang="en-US" altLang="en-US" i="1" dirty="0"/>
              <a:t>from higher level summary to lower-level summary or detailed data, or introducing new dimensions</a:t>
            </a:r>
          </a:p>
          <a:p>
            <a:pPr eaLnBrk="1" hangingPunct="1"/>
            <a:r>
              <a:rPr lang="en-US" altLang="en-US" dirty="0">
                <a:solidFill>
                  <a:schemeClr val="hlink"/>
                </a:solidFill>
              </a:rPr>
              <a:t>Slice and dice:</a:t>
            </a:r>
            <a:r>
              <a:rPr lang="en-US" altLang="en-US" dirty="0"/>
              <a:t> </a:t>
            </a:r>
            <a:r>
              <a:rPr lang="en-US" altLang="en-US" i="1" dirty="0"/>
              <a:t>project and select</a:t>
            </a:r>
            <a:r>
              <a:rPr lang="en-US" altLang="en-US" dirty="0"/>
              <a:t> </a:t>
            </a:r>
          </a:p>
          <a:p>
            <a:pPr eaLnBrk="1" hangingPunct="1"/>
            <a:r>
              <a:rPr lang="en-US" altLang="en-US" dirty="0">
                <a:solidFill>
                  <a:schemeClr val="hlink"/>
                </a:solidFill>
              </a:rPr>
              <a:t>Pivot (rotate):</a:t>
            </a:r>
            <a:r>
              <a:rPr lang="en-US" altLang="en-US" dirty="0"/>
              <a:t> </a:t>
            </a:r>
          </a:p>
          <a:p>
            <a:pPr lvl="1" eaLnBrk="1" hangingPunct="1"/>
            <a:r>
              <a:rPr lang="en-US" altLang="en-US" i="1" dirty="0"/>
              <a:t>reorient the cube, visualization, 3D to series of 2D planes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43" y="-88994"/>
            <a:ext cx="2972609" cy="1638328"/>
          </a:xfrm>
        </p:spPr>
        <p:txBody>
          <a:bodyPr>
            <a:normAutofit/>
          </a:bodyPr>
          <a:lstStyle/>
          <a:p>
            <a:r>
              <a:rPr lang="en-US" sz="4000" dirty="0"/>
              <a:t>Rollup </a:t>
            </a:r>
          </a:p>
        </p:txBody>
      </p:sp>
      <p:sp>
        <p:nvSpPr>
          <p:cNvPr id="4" name="Slide Number Placeholder 3"/>
          <p:cNvSpPr>
            <a:spLocks noGrp="1"/>
          </p:cNvSpPr>
          <p:nvPr>
            <p:ph type="sldNum" sz="quarter" idx="10"/>
          </p:nvPr>
        </p:nvSpPr>
        <p:spPr/>
        <p:txBody>
          <a:bodyPr/>
          <a:lstStyle/>
          <a:p>
            <a:r>
              <a:rPr lang="nl-NL"/>
              <a:t>[</a:t>
            </a:r>
            <a:fld id="{53240C58-373C-43C1-ADD1-3E23A3B96371}" type="slidenum">
              <a:rPr lang="nl-NL" smtClean="0"/>
              <a:pPr/>
              <a:t>41</a:t>
            </a:fld>
            <a:r>
              <a:rPr lang="nl-NL"/>
              <a:t>]</a:t>
            </a:r>
            <a:endParaRPr lang="nl-NL" dirty="0"/>
          </a:p>
        </p:txBody>
      </p:sp>
      <p:pic>
        <p:nvPicPr>
          <p:cNvPr id="1026" name="Picture 2" descr="Roll-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311" y="1071498"/>
            <a:ext cx="4324658" cy="4005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98942" y="5508369"/>
            <a:ext cx="5215219" cy="338554"/>
          </a:xfrm>
          <a:prstGeom prst="rect">
            <a:avLst/>
          </a:prstGeom>
          <a:noFill/>
        </p:spPr>
        <p:txBody>
          <a:bodyPr wrap="square" rtlCol="0">
            <a:spAutoFit/>
          </a:bodyPr>
          <a:lstStyle/>
          <a:p>
            <a:r>
              <a:rPr lang="en-US" sz="1600" dirty="0">
                <a:hlinkClick r:id="rId3"/>
              </a:rPr>
              <a:t>https://www.tutorialspoint.com/dwh/dwh_olap.htm</a:t>
            </a:r>
            <a:endParaRPr lang="en-US" sz="1600" dirty="0"/>
          </a:p>
        </p:txBody>
      </p:sp>
      <p:sp>
        <p:nvSpPr>
          <p:cNvPr id="5" name="Rectangle 39">
            <a:extLst>
              <a:ext uri="{FF2B5EF4-FFF2-40B4-BE49-F238E27FC236}">
                <a16:creationId xmlns:a16="http://schemas.microsoft.com/office/drawing/2014/main" id="{A423A6E9-6788-21E1-9AEA-25A4F7C82557}"/>
              </a:ext>
            </a:extLst>
          </p:cNvPr>
          <p:cNvSpPr>
            <a:spLocks noChangeArrowheads="1"/>
          </p:cNvSpPr>
          <p:nvPr/>
        </p:nvSpPr>
        <p:spPr bwMode="auto">
          <a:xfrm>
            <a:off x="5808885" y="2960574"/>
            <a:ext cx="2883866" cy="16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b="1" dirty="0">
                <a:latin typeface="Times New Roman" panose="02020603050405020304" pitchFamily="18" charset="0"/>
              </a:rPr>
              <a:t>Industry   Region         Year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Category   Country  Quarter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Product      City     Month    Week</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                   Office         Day</a:t>
            </a:r>
          </a:p>
        </p:txBody>
      </p:sp>
      <p:sp>
        <p:nvSpPr>
          <p:cNvPr id="7" name="Line 40">
            <a:extLst>
              <a:ext uri="{FF2B5EF4-FFF2-40B4-BE49-F238E27FC236}">
                <a16:creationId xmlns:a16="http://schemas.microsoft.com/office/drawing/2014/main" id="{8607A8AB-5923-C010-9881-FF7329BF390A}"/>
              </a:ext>
            </a:extLst>
          </p:cNvPr>
          <p:cNvSpPr>
            <a:spLocks noChangeShapeType="1"/>
          </p:cNvSpPr>
          <p:nvPr/>
        </p:nvSpPr>
        <p:spPr bwMode="auto">
          <a:xfrm>
            <a:off x="6208935" y="3246323"/>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 name="Line 41">
            <a:extLst>
              <a:ext uri="{FF2B5EF4-FFF2-40B4-BE49-F238E27FC236}">
                <a16:creationId xmlns:a16="http://schemas.microsoft.com/office/drawing/2014/main" id="{B6DBCACD-4C28-962C-98C2-303C03703D20}"/>
              </a:ext>
            </a:extLst>
          </p:cNvPr>
          <p:cNvSpPr>
            <a:spLocks noChangeShapeType="1"/>
          </p:cNvSpPr>
          <p:nvPr/>
        </p:nvSpPr>
        <p:spPr bwMode="auto">
          <a:xfrm>
            <a:off x="7009035" y="3246323"/>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9" name="Line 42">
            <a:extLst>
              <a:ext uri="{FF2B5EF4-FFF2-40B4-BE49-F238E27FC236}">
                <a16:creationId xmlns:a16="http://schemas.microsoft.com/office/drawing/2014/main" id="{73DF76DB-6241-5CBD-BF71-9A3A173437C9}"/>
              </a:ext>
            </a:extLst>
          </p:cNvPr>
          <p:cNvSpPr>
            <a:spLocks noChangeShapeType="1"/>
          </p:cNvSpPr>
          <p:nvPr/>
        </p:nvSpPr>
        <p:spPr bwMode="auto">
          <a:xfrm>
            <a:off x="7923435" y="3246323"/>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0" name="Line 43">
            <a:extLst>
              <a:ext uri="{FF2B5EF4-FFF2-40B4-BE49-F238E27FC236}">
                <a16:creationId xmlns:a16="http://schemas.microsoft.com/office/drawing/2014/main" id="{2C754BD3-BDA3-B2FA-6D45-09B387060143}"/>
              </a:ext>
            </a:extLst>
          </p:cNvPr>
          <p:cNvSpPr>
            <a:spLocks noChangeShapeType="1"/>
          </p:cNvSpPr>
          <p:nvPr/>
        </p:nvSpPr>
        <p:spPr bwMode="auto">
          <a:xfrm>
            <a:off x="6208935" y="3703523"/>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1" name="Line 44">
            <a:extLst>
              <a:ext uri="{FF2B5EF4-FFF2-40B4-BE49-F238E27FC236}">
                <a16:creationId xmlns:a16="http://schemas.microsoft.com/office/drawing/2014/main" id="{B0E654DC-32AA-AA98-49DF-AC51221EF4A5}"/>
              </a:ext>
            </a:extLst>
          </p:cNvPr>
          <p:cNvSpPr>
            <a:spLocks noChangeShapeType="1"/>
          </p:cNvSpPr>
          <p:nvPr/>
        </p:nvSpPr>
        <p:spPr bwMode="auto">
          <a:xfrm>
            <a:off x="7009035" y="3703523"/>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2" name="Line 45">
            <a:extLst>
              <a:ext uri="{FF2B5EF4-FFF2-40B4-BE49-F238E27FC236}">
                <a16:creationId xmlns:a16="http://schemas.microsoft.com/office/drawing/2014/main" id="{3F59BFDA-F3B3-2238-5FEF-6476363EB29E}"/>
              </a:ext>
            </a:extLst>
          </p:cNvPr>
          <p:cNvSpPr>
            <a:spLocks noChangeShapeType="1"/>
          </p:cNvSpPr>
          <p:nvPr/>
        </p:nvSpPr>
        <p:spPr bwMode="auto">
          <a:xfrm>
            <a:off x="7009035" y="4160723"/>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3" name="Line 46">
            <a:extLst>
              <a:ext uri="{FF2B5EF4-FFF2-40B4-BE49-F238E27FC236}">
                <a16:creationId xmlns:a16="http://schemas.microsoft.com/office/drawing/2014/main" id="{6E9E27D3-E686-45DC-7362-B7221DBE32A4}"/>
              </a:ext>
            </a:extLst>
          </p:cNvPr>
          <p:cNvSpPr>
            <a:spLocks noChangeShapeType="1"/>
          </p:cNvSpPr>
          <p:nvPr/>
        </p:nvSpPr>
        <p:spPr bwMode="auto">
          <a:xfrm flipH="1">
            <a:off x="7694835" y="3703523"/>
            <a:ext cx="2286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 name="Line 47">
            <a:extLst>
              <a:ext uri="{FF2B5EF4-FFF2-40B4-BE49-F238E27FC236}">
                <a16:creationId xmlns:a16="http://schemas.microsoft.com/office/drawing/2014/main" id="{D219642B-1666-10FB-D9EB-8C1F8CDAEA7D}"/>
              </a:ext>
            </a:extLst>
          </p:cNvPr>
          <p:cNvSpPr>
            <a:spLocks noChangeShapeType="1"/>
          </p:cNvSpPr>
          <p:nvPr/>
        </p:nvSpPr>
        <p:spPr bwMode="auto">
          <a:xfrm>
            <a:off x="8037735" y="3246323"/>
            <a:ext cx="40005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48">
            <a:extLst>
              <a:ext uri="{FF2B5EF4-FFF2-40B4-BE49-F238E27FC236}">
                <a16:creationId xmlns:a16="http://schemas.microsoft.com/office/drawing/2014/main" id="{65E1A477-2D93-1306-622A-37E622BB13F7}"/>
              </a:ext>
            </a:extLst>
          </p:cNvPr>
          <p:cNvSpPr>
            <a:spLocks noChangeShapeType="1"/>
          </p:cNvSpPr>
          <p:nvPr/>
        </p:nvSpPr>
        <p:spPr bwMode="auto">
          <a:xfrm>
            <a:off x="7694835" y="4103573"/>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6" name="Line 49">
            <a:extLst>
              <a:ext uri="{FF2B5EF4-FFF2-40B4-BE49-F238E27FC236}">
                <a16:creationId xmlns:a16="http://schemas.microsoft.com/office/drawing/2014/main" id="{CFF5AC32-2958-9297-03B4-62B00B96C720}"/>
              </a:ext>
            </a:extLst>
          </p:cNvPr>
          <p:cNvSpPr>
            <a:spLocks noChangeShapeType="1"/>
          </p:cNvSpPr>
          <p:nvPr/>
        </p:nvSpPr>
        <p:spPr bwMode="auto">
          <a:xfrm flipH="1">
            <a:off x="7980585" y="4103573"/>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TextBox 17">
            <a:extLst>
              <a:ext uri="{FF2B5EF4-FFF2-40B4-BE49-F238E27FC236}">
                <a16:creationId xmlns:a16="http://schemas.microsoft.com/office/drawing/2014/main" id="{35E956D9-A134-4DC0-620F-D6F5018FAEF8}"/>
              </a:ext>
            </a:extLst>
          </p:cNvPr>
          <p:cNvSpPr txBox="1"/>
          <p:nvPr/>
        </p:nvSpPr>
        <p:spPr>
          <a:xfrm>
            <a:off x="6053651" y="1575116"/>
            <a:ext cx="2877915" cy="523220"/>
          </a:xfrm>
          <a:prstGeom prst="rect">
            <a:avLst/>
          </a:prstGeom>
          <a:noFill/>
        </p:spPr>
        <p:txBody>
          <a:bodyPr wrap="square">
            <a:spAutoFit/>
          </a:bodyPr>
          <a:lstStyle/>
          <a:p>
            <a:r>
              <a:rPr lang="en-US" sz="1400" b="1" dirty="0"/>
              <a:t>2000</a:t>
            </a:r>
            <a:r>
              <a:rPr lang="en-US" sz="1400" dirty="0"/>
              <a:t> =  </a:t>
            </a:r>
          </a:p>
          <a:p>
            <a:r>
              <a:rPr lang="en-US" sz="1400" dirty="0"/>
              <a:t>440 (Chicago) + 1560 (New York)</a:t>
            </a:r>
          </a:p>
        </p:txBody>
      </p:sp>
    </p:spTree>
    <p:extLst>
      <p:ext uri="{BB962C8B-B14F-4D97-AF65-F5344CB8AC3E}">
        <p14:creationId xmlns:p14="http://schemas.microsoft.com/office/powerpoint/2010/main" val="2360314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190" y="0"/>
            <a:ext cx="3850901" cy="1011077"/>
          </a:xfrm>
        </p:spPr>
        <p:txBody>
          <a:bodyPr>
            <a:normAutofit/>
          </a:bodyPr>
          <a:lstStyle/>
          <a:p>
            <a:r>
              <a:rPr lang="en-US" sz="4000" dirty="0"/>
              <a:t>Drill Down </a:t>
            </a:r>
          </a:p>
        </p:txBody>
      </p:sp>
      <p:sp>
        <p:nvSpPr>
          <p:cNvPr id="4" name="Slide Number Placeholder 3"/>
          <p:cNvSpPr>
            <a:spLocks noGrp="1"/>
          </p:cNvSpPr>
          <p:nvPr>
            <p:ph type="sldNum" sz="quarter" idx="10"/>
          </p:nvPr>
        </p:nvSpPr>
        <p:spPr/>
        <p:txBody>
          <a:bodyPr/>
          <a:lstStyle/>
          <a:p>
            <a:r>
              <a:rPr lang="nl-NL"/>
              <a:t>[</a:t>
            </a:r>
            <a:fld id="{53240C58-373C-43C1-ADD1-3E23A3B96371}" type="slidenum">
              <a:rPr lang="nl-NL" smtClean="0"/>
              <a:pPr/>
              <a:t>42</a:t>
            </a:fld>
            <a:r>
              <a:rPr lang="nl-NL"/>
              <a:t>]</a:t>
            </a:r>
            <a:endParaRPr lang="nl-NL" dirty="0"/>
          </a:p>
        </p:txBody>
      </p:sp>
      <p:pic>
        <p:nvPicPr>
          <p:cNvPr id="2050" name="Picture 2" descr="Drill-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493" y="1035209"/>
            <a:ext cx="4843895" cy="4110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98942" y="5508369"/>
            <a:ext cx="5215219" cy="338554"/>
          </a:xfrm>
          <a:prstGeom prst="rect">
            <a:avLst/>
          </a:prstGeom>
          <a:noFill/>
        </p:spPr>
        <p:txBody>
          <a:bodyPr wrap="square" rtlCol="0">
            <a:spAutoFit/>
          </a:bodyPr>
          <a:lstStyle/>
          <a:p>
            <a:r>
              <a:rPr lang="en-US" sz="1600" dirty="0">
                <a:hlinkClick r:id="rId3"/>
              </a:rPr>
              <a:t>https://www.tutorialspoint.com/dwh/dwh_olap.htm</a:t>
            </a:r>
            <a:endParaRPr lang="en-US" sz="1600" dirty="0"/>
          </a:p>
        </p:txBody>
      </p:sp>
      <p:sp>
        <p:nvSpPr>
          <p:cNvPr id="3" name="Rectangle 39">
            <a:extLst>
              <a:ext uri="{FF2B5EF4-FFF2-40B4-BE49-F238E27FC236}">
                <a16:creationId xmlns:a16="http://schemas.microsoft.com/office/drawing/2014/main" id="{54119675-FEB6-319E-1710-CC2937ED016C}"/>
              </a:ext>
            </a:extLst>
          </p:cNvPr>
          <p:cNvSpPr>
            <a:spLocks noChangeArrowheads="1"/>
          </p:cNvSpPr>
          <p:nvPr/>
        </p:nvSpPr>
        <p:spPr bwMode="auto">
          <a:xfrm>
            <a:off x="671680" y="3282862"/>
            <a:ext cx="2883866" cy="16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b="1" dirty="0">
                <a:latin typeface="Times New Roman" panose="02020603050405020304" pitchFamily="18" charset="0"/>
              </a:rPr>
              <a:t>Industry   Region         Year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Category   Country  Quarter</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Product      City     Month    Week</a:t>
            </a:r>
          </a:p>
          <a:p>
            <a:endParaRPr lang="en-US" altLang="en-US" sz="1500" b="1" dirty="0">
              <a:latin typeface="Times New Roman" panose="02020603050405020304" pitchFamily="18" charset="0"/>
            </a:endParaRPr>
          </a:p>
          <a:p>
            <a:r>
              <a:rPr lang="en-US" altLang="en-US" sz="1500" b="1" dirty="0">
                <a:latin typeface="Times New Roman" panose="02020603050405020304" pitchFamily="18" charset="0"/>
              </a:rPr>
              <a:t>                   Office         Day</a:t>
            </a:r>
          </a:p>
        </p:txBody>
      </p:sp>
      <p:sp>
        <p:nvSpPr>
          <p:cNvPr id="5" name="Line 40">
            <a:extLst>
              <a:ext uri="{FF2B5EF4-FFF2-40B4-BE49-F238E27FC236}">
                <a16:creationId xmlns:a16="http://schemas.microsoft.com/office/drawing/2014/main" id="{A036C536-95F0-9628-138E-7D0D26243C8D}"/>
              </a:ext>
            </a:extLst>
          </p:cNvPr>
          <p:cNvSpPr>
            <a:spLocks noChangeShapeType="1"/>
          </p:cNvSpPr>
          <p:nvPr/>
        </p:nvSpPr>
        <p:spPr bwMode="auto">
          <a:xfrm>
            <a:off x="1071730" y="3568611"/>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 name="Line 41">
            <a:extLst>
              <a:ext uri="{FF2B5EF4-FFF2-40B4-BE49-F238E27FC236}">
                <a16:creationId xmlns:a16="http://schemas.microsoft.com/office/drawing/2014/main" id="{FBC5CE66-7C55-0275-10C2-FDE4EC9C19A2}"/>
              </a:ext>
            </a:extLst>
          </p:cNvPr>
          <p:cNvSpPr>
            <a:spLocks noChangeShapeType="1"/>
          </p:cNvSpPr>
          <p:nvPr/>
        </p:nvSpPr>
        <p:spPr bwMode="auto">
          <a:xfrm>
            <a:off x="1871830" y="3568611"/>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 name="Line 42">
            <a:extLst>
              <a:ext uri="{FF2B5EF4-FFF2-40B4-BE49-F238E27FC236}">
                <a16:creationId xmlns:a16="http://schemas.microsoft.com/office/drawing/2014/main" id="{65A566AB-6B71-9F37-359B-C8809C7561DD}"/>
              </a:ext>
            </a:extLst>
          </p:cNvPr>
          <p:cNvSpPr>
            <a:spLocks noChangeShapeType="1"/>
          </p:cNvSpPr>
          <p:nvPr/>
        </p:nvSpPr>
        <p:spPr bwMode="auto">
          <a:xfrm>
            <a:off x="2786230" y="3568611"/>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9" name="Line 43">
            <a:extLst>
              <a:ext uri="{FF2B5EF4-FFF2-40B4-BE49-F238E27FC236}">
                <a16:creationId xmlns:a16="http://schemas.microsoft.com/office/drawing/2014/main" id="{B68C2F9D-4430-E4F1-CD7F-D7A3D9A445D7}"/>
              </a:ext>
            </a:extLst>
          </p:cNvPr>
          <p:cNvSpPr>
            <a:spLocks noChangeShapeType="1"/>
          </p:cNvSpPr>
          <p:nvPr/>
        </p:nvSpPr>
        <p:spPr bwMode="auto">
          <a:xfrm>
            <a:off x="1071730" y="4025811"/>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0" name="Line 44">
            <a:extLst>
              <a:ext uri="{FF2B5EF4-FFF2-40B4-BE49-F238E27FC236}">
                <a16:creationId xmlns:a16="http://schemas.microsoft.com/office/drawing/2014/main" id="{68B84DBE-5F16-D694-63AF-D22AE0930D24}"/>
              </a:ext>
            </a:extLst>
          </p:cNvPr>
          <p:cNvSpPr>
            <a:spLocks noChangeShapeType="1"/>
          </p:cNvSpPr>
          <p:nvPr/>
        </p:nvSpPr>
        <p:spPr bwMode="auto">
          <a:xfrm>
            <a:off x="1871830" y="4025811"/>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1" name="Line 45">
            <a:extLst>
              <a:ext uri="{FF2B5EF4-FFF2-40B4-BE49-F238E27FC236}">
                <a16:creationId xmlns:a16="http://schemas.microsoft.com/office/drawing/2014/main" id="{C4E43278-23C8-46F1-1452-5E4FE58F26B0}"/>
              </a:ext>
            </a:extLst>
          </p:cNvPr>
          <p:cNvSpPr>
            <a:spLocks noChangeShapeType="1"/>
          </p:cNvSpPr>
          <p:nvPr/>
        </p:nvSpPr>
        <p:spPr bwMode="auto">
          <a:xfrm>
            <a:off x="1871830" y="4483011"/>
            <a:ext cx="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2" name="Line 46">
            <a:extLst>
              <a:ext uri="{FF2B5EF4-FFF2-40B4-BE49-F238E27FC236}">
                <a16:creationId xmlns:a16="http://schemas.microsoft.com/office/drawing/2014/main" id="{D3FB0A3B-1923-F745-17A0-CE2B0EB6B2FE}"/>
              </a:ext>
            </a:extLst>
          </p:cNvPr>
          <p:cNvSpPr>
            <a:spLocks noChangeShapeType="1"/>
          </p:cNvSpPr>
          <p:nvPr/>
        </p:nvSpPr>
        <p:spPr bwMode="auto">
          <a:xfrm flipH="1">
            <a:off x="2557630" y="4025811"/>
            <a:ext cx="2286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3" name="Line 47">
            <a:extLst>
              <a:ext uri="{FF2B5EF4-FFF2-40B4-BE49-F238E27FC236}">
                <a16:creationId xmlns:a16="http://schemas.microsoft.com/office/drawing/2014/main" id="{063B1174-822D-1263-BF3A-DE4CE5CAC11C}"/>
              </a:ext>
            </a:extLst>
          </p:cNvPr>
          <p:cNvSpPr>
            <a:spLocks noChangeShapeType="1"/>
          </p:cNvSpPr>
          <p:nvPr/>
        </p:nvSpPr>
        <p:spPr bwMode="auto">
          <a:xfrm>
            <a:off x="2900530" y="3568611"/>
            <a:ext cx="40005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 name="Line 48">
            <a:extLst>
              <a:ext uri="{FF2B5EF4-FFF2-40B4-BE49-F238E27FC236}">
                <a16:creationId xmlns:a16="http://schemas.microsoft.com/office/drawing/2014/main" id="{ADF53D08-5FEA-290E-1F3B-3EEAAFA5E185}"/>
              </a:ext>
            </a:extLst>
          </p:cNvPr>
          <p:cNvSpPr>
            <a:spLocks noChangeShapeType="1"/>
          </p:cNvSpPr>
          <p:nvPr/>
        </p:nvSpPr>
        <p:spPr bwMode="auto">
          <a:xfrm>
            <a:off x="2557630" y="4425861"/>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5" name="Line 49">
            <a:extLst>
              <a:ext uri="{FF2B5EF4-FFF2-40B4-BE49-F238E27FC236}">
                <a16:creationId xmlns:a16="http://schemas.microsoft.com/office/drawing/2014/main" id="{FD7AF409-BA75-157E-212B-12D0A8E41C1A}"/>
              </a:ext>
            </a:extLst>
          </p:cNvPr>
          <p:cNvSpPr>
            <a:spLocks noChangeShapeType="1"/>
          </p:cNvSpPr>
          <p:nvPr/>
        </p:nvSpPr>
        <p:spPr bwMode="auto">
          <a:xfrm flipH="1">
            <a:off x="2843380" y="4425861"/>
            <a:ext cx="228600" cy="2857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TextBox 16">
            <a:extLst>
              <a:ext uri="{FF2B5EF4-FFF2-40B4-BE49-F238E27FC236}">
                <a16:creationId xmlns:a16="http://schemas.microsoft.com/office/drawing/2014/main" id="{10FA1BA6-F35C-3274-FB82-B05FE21C02B5}"/>
              </a:ext>
            </a:extLst>
          </p:cNvPr>
          <p:cNvSpPr txBox="1"/>
          <p:nvPr/>
        </p:nvSpPr>
        <p:spPr>
          <a:xfrm>
            <a:off x="6046525" y="1703655"/>
            <a:ext cx="2885040" cy="523220"/>
          </a:xfrm>
          <a:prstGeom prst="rect">
            <a:avLst/>
          </a:prstGeom>
          <a:noFill/>
        </p:spPr>
        <p:txBody>
          <a:bodyPr wrap="square">
            <a:spAutoFit/>
          </a:bodyPr>
          <a:lstStyle/>
          <a:p>
            <a:r>
              <a:rPr lang="en-US" sz="1400" dirty="0"/>
              <a:t>400 (Q1) = 150 (Jan) + 100 (Feb) + 150 (March)</a:t>
            </a:r>
          </a:p>
        </p:txBody>
      </p:sp>
      <p:sp>
        <p:nvSpPr>
          <p:cNvPr id="16" name="TextBox 15">
            <a:extLst>
              <a:ext uri="{FF2B5EF4-FFF2-40B4-BE49-F238E27FC236}">
                <a16:creationId xmlns:a16="http://schemas.microsoft.com/office/drawing/2014/main" id="{3289F1E8-5FDF-30D4-0694-74C249F36FA3}"/>
              </a:ext>
            </a:extLst>
          </p:cNvPr>
          <p:cNvSpPr txBox="1"/>
          <p:nvPr/>
        </p:nvSpPr>
        <p:spPr>
          <a:xfrm>
            <a:off x="7437120" y="2907030"/>
            <a:ext cx="1249680" cy="923330"/>
          </a:xfrm>
          <a:prstGeom prst="rect">
            <a:avLst/>
          </a:prstGeom>
          <a:noFill/>
        </p:spPr>
        <p:txBody>
          <a:bodyPr wrap="square" rtlCol="0">
            <a:spAutoFit/>
          </a:bodyPr>
          <a:lstStyle/>
          <a:p>
            <a:r>
              <a:rPr lang="en-US" dirty="0"/>
              <a:t>Only show one example</a:t>
            </a:r>
          </a:p>
        </p:txBody>
      </p:sp>
      <p:cxnSp>
        <p:nvCxnSpPr>
          <p:cNvPr id="19" name="Straight Arrow Connector 18">
            <a:extLst>
              <a:ext uri="{FF2B5EF4-FFF2-40B4-BE49-F238E27FC236}">
                <a16:creationId xmlns:a16="http://schemas.microsoft.com/office/drawing/2014/main" id="{E67D5C94-C870-D007-D922-92504E40114F}"/>
              </a:ext>
            </a:extLst>
          </p:cNvPr>
          <p:cNvCxnSpPr>
            <a:cxnSpLocks/>
            <a:stCxn id="16" idx="1"/>
          </p:cNvCxnSpPr>
          <p:nvPr/>
        </p:nvCxnSpPr>
        <p:spPr>
          <a:xfrm flipH="1">
            <a:off x="6258960" y="3368696"/>
            <a:ext cx="1178160" cy="40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698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308" y="0"/>
            <a:ext cx="7730042" cy="1325563"/>
          </a:xfrm>
        </p:spPr>
        <p:txBody>
          <a:bodyPr>
            <a:normAutofit/>
          </a:bodyPr>
          <a:lstStyle/>
          <a:p>
            <a:r>
              <a:rPr lang="en-US" sz="4000" dirty="0"/>
              <a:t>Slice</a:t>
            </a:r>
          </a:p>
        </p:txBody>
      </p:sp>
      <p:sp>
        <p:nvSpPr>
          <p:cNvPr id="4" name="Slide Number Placeholder 3"/>
          <p:cNvSpPr>
            <a:spLocks noGrp="1"/>
          </p:cNvSpPr>
          <p:nvPr>
            <p:ph type="sldNum" sz="quarter" idx="10"/>
          </p:nvPr>
        </p:nvSpPr>
        <p:spPr/>
        <p:txBody>
          <a:bodyPr/>
          <a:lstStyle/>
          <a:p>
            <a:r>
              <a:rPr lang="nl-NL"/>
              <a:t>[</a:t>
            </a:r>
            <a:fld id="{53240C58-373C-43C1-ADD1-3E23A3B96371}" type="slidenum">
              <a:rPr lang="nl-NL" smtClean="0"/>
              <a:pPr/>
              <a:t>43</a:t>
            </a:fld>
            <a:r>
              <a:rPr lang="nl-NL"/>
              <a:t>]</a:t>
            </a:r>
            <a:endParaRPr lang="nl-NL" dirty="0"/>
          </a:p>
        </p:txBody>
      </p:sp>
      <p:pic>
        <p:nvPicPr>
          <p:cNvPr id="3074" name="Picture 2" descr="S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473" y="1109914"/>
            <a:ext cx="2991287" cy="39171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98942" y="5508369"/>
            <a:ext cx="5215219" cy="338554"/>
          </a:xfrm>
          <a:prstGeom prst="rect">
            <a:avLst/>
          </a:prstGeom>
          <a:noFill/>
        </p:spPr>
        <p:txBody>
          <a:bodyPr wrap="square" rtlCol="0">
            <a:spAutoFit/>
          </a:bodyPr>
          <a:lstStyle/>
          <a:p>
            <a:r>
              <a:rPr lang="en-US" sz="1600" dirty="0">
                <a:hlinkClick r:id="rId4"/>
              </a:rPr>
              <a:t>https://www.tutorialspoint.com/dwh/dwh_olap.htm</a:t>
            </a:r>
            <a:endParaRPr lang="en-US" sz="1600" dirty="0"/>
          </a:p>
        </p:txBody>
      </p:sp>
      <p:sp>
        <p:nvSpPr>
          <p:cNvPr id="3" name="Rectangle 2"/>
          <p:cNvSpPr/>
          <p:nvPr/>
        </p:nvSpPr>
        <p:spPr>
          <a:xfrm>
            <a:off x="5464886" y="2720925"/>
            <a:ext cx="3361765" cy="1200329"/>
          </a:xfrm>
          <a:prstGeom prst="rect">
            <a:avLst/>
          </a:prstGeom>
        </p:spPr>
        <p:txBody>
          <a:bodyPr wrap="square">
            <a:spAutoFit/>
          </a:bodyPr>
          <a:lstStyle/>
          <a:p>
            <a:r>
              <a:rPr lang="en-US" dirty="0"/>
              <a:t>The slice operation selects </a:t>
            </a:r>
            <a:r>
              <a:rPr lang="en-US" b="1" dirty="0"/>
              <a:t>one particular dimension</a:t>
            </a:r>
            <a:r>
              <a:rPr lang="en-US" dirty="0"/>
              <a:t> from a given cube and provides a new </a:t>
            </a:r>
            <a:r>
              <a:rPr lang="en-US" b="1" dirty="0"/>
              <a:t>sub-cube</a:t>
            </a:r>
            <a:r>
              <a:rPr lang="en-US" dirty="0"/>
              <a:t>.</a:t>
            </a:r>
            <a:endParaRPr lang="en-GB" dirty="0"/>
          </a:p>
        </p:txBody>
      </p:sp>
      <p:sp>
        <p:nvSpPr>
          <p:cNvPr id="5" name="TextBox 4">
            <a:extLst>
              <a:ext uri="{FF2B5EF4-FFF2-40B4-BE49-F238E27FC236}">
                <a16:creationId xmlns:a16="http://schemas.microsoft.com/office/drawing/2014/main" id="{801AF02B-5D85-0477-02B9-9932A04EEE3F}"/>
              </a:ext>
            </a:extLst>
          </p:cNvPr>
          <p:cNvSpPr txBox="1"/>
          <p:nvPr/>
        </p:nvSpPr>
        <p:spPr>
          <a:xfrm>
            <a:off x="5958498" y="4079380"/>
            <a:ext cx="2004060" cy="923330"/>
          </a:xfrm>
          <a:prstGeom prst="rect">
            <a:avLst/>
          </a:prstGeom>
          <a:noFill/>
        </p:spPr>
        <p:txBody>
          <a:bodyPr wrap="square" rtlCol="0">
            <a:spAutoFit/>
          </a:bodyPr>
          <a:lstStyle/>
          <a:p>
            <a:r>
              <a:rPr lang="en-US" dirty="0"/>
              <a:t>Only show the values for Vancouver</a:t>
            </a:r>
          </a:p>
        </p:txBody>
      </p:sp>
      <p:cxnSp>
        <p:nvCxnSpPr>
          <p:cNvPr id="7" name="Straight Arrow Connector 6">
            <a:extLst>
              <a:ext uri="{FF2B5EF4-FFF2-40B4-BE49-F238E27FC236}">
                <a16:creationId xmlns:a16="http://schemas.microsoft.com/office/drawing/2014/main" id="{CC82332A-3BCB-EAA7-4FE6-80E0A6C6F9D6}"/>
              </a:ext>
            </a:extLst>
          </p:cNvPr>
          <p:cNvCxnSpPr>
            <a:cxnSpLocks/>
            <a:stCxn id="5" idx="1"/>
          </p:cNvCxnSpPr>
          <p:nvPr/>
        </p:nvCxnSpPr>
        <p:spPr>
          <a:xfrm flipH="1">
            <a:off x="4732020" y="4541046"/>
            <a:ext cx="1226478" cy="34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41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Dice</a:t>
            </a:r>
          </a:p>
        </p:txBody>
      </p:sp>
      <p:sp>
        <p:nvSpPr>
          <p:cNvPr id="4" name="Slide Number Placeholder 3"/>
          <p:cNvSpPr>
            <a:spLocks noGrp="1"/>
          </p:cNvSpPr>
          <p:nvPr>
            <p:ph type="sldNum" sz="quarter" idx="10"/>
          </p:nvPr>
        </p:nvSpPr>
        <p:spPr/>
        <p:txBody>
          <a:bodyPr/>
          <a:lstStyle/>
          <a:p>
            <a:r>
              <a:rPr lang="nl-NL"/>
              <a:t>[</a:t>
            </a:r>
            <a:fld id="{53240C58-373C-43C1-ADD1-3E23A3B96371}" type="slidenum">
              <a:rPr lang="nl-NL" smtClean="0"/>
              <a:pPr/>
              <a:t>44</a:t>
            </a:fld>
            <a:r>
              <a:rPr lang="nl-NL"/>
              <a:t>]</a:t>
            </a:r>
            <a:endParaRPr lang="nl-NL" dirty="0"/>
          </a:p>
        </p:txBody>
      </p:sp>
      <p:pic>
        <p:nvPicPr>
          <p:cNvPr id="4098" name="Picture 2" descr="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039" y="1166807"/>
            <a:ext cx="2946150" cy="3987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98942" y="5508369"/>
            <a:ext cx="5215219" cy="338554"/>
          </a:xfrm>
          <a:prstGeom prst="rect">
            <a:avLst/>
          </a:prstGeom>
          <a:noFill/>
        </p:spPr>
        <p:txBody>
          <a:bodyPr wrap="square" rtlCol="0">
            <a:spAutoFit/>
          </a:bodyPr>
          <a:lstStyle/>
          <a:p>
            <a:r>
              <a:rPr lang="en-US" sz="1600" dirty="0">
                <a:hlinkClick r:id="rId4"/>
              </a:rPr>
              <a:t>https://www.tutorialspoint.com/dwh/dwh_olap.htm</a:t>
            </a:r>
            <a:endParaRPr lang="en-US" sz="1600" dirty="0"/>
          </a:p>
        </p:txBody>
      </p:sp>
      <p:sp>
        <p:nvSpPr>
          <p:cNvPr id="3" name="Rectangle 2"/>
          <p:cNvSpPr/>
          <p:nvPr/>
        </p:nvSpPr>
        <p:spPr>
          <a:xfrm>
            <a:off x="6115723" y="2479612"/>
            <a:ext cx="2815814" cy="1077218"/>
          </a:xfrm>
          <a:prstGeom prst="rect">
            <a:avLst/>
          </a:prstGeom>
        </p:spPr>
        <p:txBody>
          <a:bodyPr wrap="square">
            <a:spAutoFit/>
          </a:bodyPr>
          <a:lstStyle/>
          <a:p>
            <a:r>
              <a:rPr lang="en-US" sz="1600" dirty="0">
                <a:solidFill>
                  <a:srgbClr val="000000"/>
                </a:solidFill>
                <a:latin typeface="Arial" panose="020B0604020202020204" pitchFamily="34" charset="0"/>
              </a:rPr>
              <a:t>Dice selects </a:t>
            </a:r>
            <a:r>
              <a:rPr lang="en-US" sz="1600" b="1" dirty="0">
                <a:solidFill>
                  <a:srgbClr val="000000"/>
                </a:solidFill>
                <a:latin typeface="Arial" panose="020B0604020202020204" pitchFamily="34" charset="0"/>
              </a:rPr>
              <a:t>two or more dimensions</a:t>
            </a:r>
            <a:r>
              <a:rPr lang="en-US" sz="1600" dirty="0">
                <a:solidFill>
                  <a:srgbClr val="000000"/>
                </a:solidFill>
                <a:latin typeface="Arial" panose="020B0604020202020204" pitchFamily="34" charset="0"/>
              </a:rPr>
              <a:t> from a given cube and provides a new </a:t>
            </a:r>
            <a:r>
              <a:rPr lang="en-US" sz="1600" b="1" dirty="0">
                <a:solidFill>
                  <a:srgbClr val="000000"/>
                </a:solidFill>
                <a:latin typeface="Arial" panose="020B0604020202020204" pitchFamily="34" charset="0"/>
              </a:rPr>
              <a:t>sub-cube</a:t>
            </a:r>
            <a:r>
              <a:rPr lang="en-US" sz="1600" dirty="0">
                <a:solidFill>
                  <a:srgbClr val="000000"/>
                </a:solidFill>
                <a:latin typeface="Arial" panose="020B0604020202020204" pitchFamily="34" charset="0"/>
              </a:rPr>
              <a:t>.</a:t>
            </a:r>
            <a:endParaRPr lang="en-GB" sz="1600" dirty="0"/>
          </a:p>
        </p:txBody>
      </p:sp>
    </p:spTree>
    <p:extLst>
      <p:ext uri="{BB962C8B-B14F-4D97-AF65-F5344CB8AC3E}">
        <p14:creationId xmlns:p14="http://schemas.microsoft.com/office/powerpoint/2010/main" val="3970664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a:t>
            </a:r>
          </a:p>
        </p:txBody>
      </p:sp>
      <p:sp>
        <p:nvSpPr>
          <p:cNvPr id="4" name="Slide Number Placeholder 3"/>
          <p:cNvSpPr>
            <a:spLocks noGrp="1"/>
          </p:cNvSpPr>
          <p:nvPr>
            <p:ph type="sldNum" sz="quarter" idx="10"/>
          </p:nvPr>
        </p:nvSpPr>
        <p:spPr/>
        <p:txBody>
          <a:bodyPr/>
          <a:lstStyle/>
          <a:p>
            <a:r>
              <a:rPr lang="nl-NL"/>
              <a:t>[</a:t>
            </a:r>
            <a:fld id="{53240C58-373C-43C1-ADD1-3E23A3B96371}" type="slidenum">
              <a:rPr lang="nl-NL" smtClean="0"/>
              <a:pPr/>
              <a:t>45</a:t>
            </a:fld>
            <a:r>
              <a:rPr lang="nl-NL"/>
              <a:t>]</a:t>
            </a:r>
            <a:endParaRPr lang="nl-NL" dirty="0"/>
          </a:p>
        </p:txBody>
      </p:sp>
      <p:pic>
        <p:nvPicPr>
          <p:cNvPr id="5122" name="Picture 2" descr="Piv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380" y="1131094"/>
            <a:ext cx="3688602" cy="4027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19262" y="5313985"/>
            <a:ext cx="5215219" cy="338554"/>
          </a:xfrm>
          <a:prstGeom prst="rect">
            <a:avLst/>
          </a:prstGeom>
          <a:noFill/>
        </p:spPr>
        <p:txBody>
          <a:bodyPr wrap="square" rtlCol="0">
            <a:spAutoFit/>
          </a:bodyPr>
          <a:lstStyle/>
          <a:p>
            <a:r>
              <a:rPr lang="en-US" sz="1600" dirty="0">
                <a:hlinkClick r:id="rId3"/>
              </a:rPr>
              <a:t>https://www.tutorialspoint.com/dwh/dwh_olap.htm</a:t>
            </a:r>
            <a:endParaRPr lang="en-US" sz="1600" dirty="0"/>
          </a:p>
        </p:txBody>
      </p:sp>
      <p:sp>
        <p:nvSpPr>
          <p:cNvPr id="3" name="Rectangle 2"/>
          <p:cNvSpPr/>
          <p:nvPr/>
        </p:nvSpPr>
        <p:spPr>
          <a:xfrm>
            <a:off x="5841844" y="2947535"/>
            <a:ext cx="2808418" cy="1200329"/>
          </a:xfrm>
          <a:prstGeom prst="rect">
            <a:avLst/>
          </a:prstGeom>
        </p:spPr>
        <p:txBody>
          <a:bodyPr wrap="square">
            <a:spAutoFit/>
          </a:bodyPr>
          <a:lstStyle/>
          <a:p>
            <a:r>
              <a:rPr lang="en-GB" b="1" dirty="0"/>
              <a:t>Rotates</a:t>
            </a:r>
            <a:r>
              <a:rPr lang="en-GB" dirty="0"/>
              <a:t> the data axes in view in order to provide an alternative presentation of data.</a:t>
            </a:r>
          </a:p>
        </p:txBody>
      </p:sp>
      <p:sp>
        <p:nvSpPr>
          <p:cNvPr id="7" name="TextBox 6">
            <a:extLst>
              <a:ext uri="{FF2B5EF4-FFF2-40B4-BE49-F238E27FC236}">
                <a16:creationId xmlns:a16="http://schemas.microsoft.com/office/drawing/2014/main" id="{69A6D8B8-DE9B-C9D4-ED36-6B8BC010E7F9}"/>
              </a:ext>
            </a:extLst>
          </p:cNvPr>
          <p:cNvSpPr txBox="1"/>
          <p:nvPr/>
        </p:nvSpPr>
        <p:spPr>
          <a:xfrm>
            <a:off x="352270" y="2807145"/>
            <a:ext cx="2808418" cy="584775"/>
          </a:xfrm>
          <a:prstGeom prst="rect">
            <a:avLst/>
          </a:prstGeom>
          <a:noFill/>
        </p:spPr>
        <p:txBody>
          <a:bodyPr wrap="square">
            <a:spAutoFit/>
          </a:bodyPr>
          <a:lstStyle/>
          <a:p>
            <a:r>
              <a:rPr lang="en-US" sz="1600" dirty="0"/>
              <a:t>The </a:t>
            </a:r>
            <a:r>
              <a:rPr lang="en-US" sz="1600" i="1" dirty="0"/>
              <a:t>item</a:t>
            </a:r>
            <a:r>
              <a:rPr lang="en-US" sz="1600" dirty="0"/>
              <a:t> and </a:t>
            </a:r>
            <a:r>
              <a:rPr lang="en-US" sz="1600" i="1" dirty="0"/>
              <a:t>location</a:t>
            </a:r>
            <a:r>
              <a:rPr lang="en-US" sz="1600" dirty="0"/>
              <a:t> axes in a 2-D slice are rotated</a:t>
            </a:r>
          </a:p>
        </p:txBody>
      </p:sp>
    </p:spTree>
    <p:extLst>
      <p:ext uri="{BB962C8B-B14F-4D97-AF65-F5344CB8AC3E}">
        <p14:creationId xmlns:p14="http://schemas.microsoft.com/office/powerpoint/2010/main" val="3911727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23656D0E-61DA-EB73-A9D7-4D1E4262D546}"/>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46</a:t>
            </a:fld>
            <a:endParaRPr lang="en-US" altLang="en-US" sz="900"/>
          </a:p>
        </p:txBody>
      </p:sp>
      <p:sp>
        <p:nvSpPr>
          <p:cNvPr id="19459" name="Rectangle 2">
            <a:extLst>
              <a:ext uri="{FF2B5EF4-FFF2-40B4-BE49-F238E27FC236}">
                <a16:creationId xmlns:a16="http://schemas.microsoft.com/office/drawing/2014/main" id="{ED93E434-0B0B-81CD-37D5-08B882DF5E32}"/>
              </a:ext>
            </a:extLst>
          </p:cNvPr>
          <p:cNvSpPr>
            <a:spLocks noGrp="1" noChangeArrowheads="1"/>
          </p:cNvSpPr>
          <p:nvPr>
            <p:ph type="title"/>
          </p:nvPr>
        </p:nvSpPr>
        <p:spPr>
          <a:xfrm>
            <a:off x="868680" y="1085850"/>
            <a:ext cx="6903720" cy="628650"/>
          </a:xfrm>
          <a:noFill/>
        </p:spPr>
        <p:txBody>
          <a:bodyPr vert="horz" lIns="69056" tIns="34529" rIns="69056" bIns="34529" rtlCol="0" anchor="ctr" anchorCtr="0">
            <a:normAutofit fontScale="90000"/>
          </a:bodyPr>
          <a:lstStyle/>
          <a:p>
            <a:pPr eaLnBrk="1" hangingPunct="1"/>
            <a:r>
              <a:rPr lang="en-US" altLang="en-US" sz="2400" dirty="0"/>
              <a:t>Conceptual Modeling of Data Warehouses: Implementing Data Cubes</a:t>
            </a:r>
          </a:p>
        </p:txBody>
      </p:sp>
      <p:sp>
        <p:nvSpPr>
          <p:cNvPr id="19460" name="Rectangle 3">
            <a:extLst>
              <a:ext uri="{FF2B5EF4-FFF2-40B4-BE49-F238E27FC236}">
                <a16:creationId xmlns:a16="http://schemas.microsoft.com/office/drawing/2014/main" id="{2B9A427C-E3B3-F0B2-A141-98A04A84E6F5}"/>
              </a:ext>
            </a:extLst>
          </p:cNvPr>
          <p:cNvSpPr>
            <a:spLocks noGrp="1" noChangeArrowheads="1"/>
          </p:cNvSpPr>
          <p:nvPr>
            <p:ph type="body" idx="1"/>
          </p:nvPr>
        </p:nvSpPr>
        <p:spPr>
          <a:xfrm>
            <a:off x="352269" y="1828801"/>
            <a:ext cx="8229600" cy="3562975"/>
          </a:xfrm>
          <a:noFill/>
        </p:spPr>
        <p:txBody>
          <a:bodyPr vert="horz" lIns="69056" tIns="34529" rIns="69056" bIns="34529" rtlCol="0">
            <a:normAutofit/>
          </a:bodyPr>
          <a:lstStyle/>
          <a:p>
            <a:pPr eaLnBrk="1" hangingPunct="1">
              <a:lnSpc>
                <a:spcPct val="130000"/>
              </a:lnSpc>
            </a:pPr>
            <a:r>
              <a:rPr lang="en-US" altLang="en-US" dirty="0"/>
              <a:t>Modeling data warehouses: dimensions &amp; measures</a:t>
            </a:r>
          </a:p>
          <a:p>
            <a:pPr lvl="1" eaLnBrk="1" hangingPunct="1">
              <a:lnSpc>
                <a:spcPct val="130000"/>
              </a:lnSpc>
              <a:spcBef>
                <a:spcPct val="10000"/>
              </a:spcBef>
            </a:pPr>
            <a:r>
              <a:rPr lang="en-US" altLang="en-US" u="sng" dirty="0">
                <a:solidFill>
                  <a:schemeClr val="hlink"/>
                </a:solidFill>
              </a:rPr>
              <a:t>Star schema</a:t>
            </a:r>
            <a:r>
              <a:rPr lang="en-US" altLang="en-US" dirty="0"/>
              <a:t>: </a:t>
            </a:r>
            <a:r>
              <a:rPr lang="en-US" altLang="en-US" dirty="0">
                <a:solidFill>
                  <a:srgbClr val="006666"/>
                </a:solidFill>
              </a:rPr>
              <a:t>A fact table in the middle connected to a set of dimension tables </a:t>
            </a:r>
          </a:p>
          <a:p>
            <a:pPr lvl="1" eaLnBrk="1" hangingPunct="1">
              <a:lnSpc>
                <a:spcPct val="130000"/>
              </a:lnSpc>
              <a:spcBef>
                <a:spcPct val="10000"/>
              </a:spcBef>
            </a:pPr>
            <a:r>
              <a:rPr lang="en-US" altLang="en-US" u="sng" dirty="0">
                <a:solidFill>
                  <a:schemeClr val="hlink"/>
                </a:solidFill>
              </a:rPr>
              <a:t>Snowflake schema</a:t>
            </a:r>
            <a:r>
              <a:rPr lang="en-US" altLang="en-US" dirty="0"/>
              <a:t>:  </a:t>
            </a:r>
            <a:r>
              <a:rPr lang="en-US" altLang="en-US" dirty="0">
                <a:solidFill>
                  <a:srgbClr val="006666"/>
                </a:solidFill>
              </a:rPr>
              <a:t>A refinement of star schema where some dimensional hierarchy is </a:t>
            </a:r>
            <a:r>
              <a:rPr lang="en-US" altLang="en-US" dirty="0">
                <a:solidFill>
                  <a:schemeClr val="folHlink"/>
                </a:solidFill>
              </a:rPr>
              <a:t>normalized</a:t>
            </a:r>
            <a:r>
              <a:rPr lang="en-US" altLang="en-US" dirty="0">
                <a:solidFill>
                  <a:srgbClr val="006666"/>
                </a:solidFill>
              </a:rPr>
              <a:t> into a set of smaller dimension tables</a:t>
            </a:r>
            <a:r>
              <a:rPr lang="en-US" altLang="en-US" dirty="0"/>
              <a:t>, forming a shape similar to snowflake</a:t>
            </a:r>
          </a:p>
          <a:p>
            <a:pPr lvl="1" eaLnBrk="1" hangingPunct="1">
              <a:lnSpc>
                <a:spcPct val="130000"/>
              </a:lnSpc>
              <a:spcBef>
                <a:spcPct val="10000"/>
              </a:spcBef>
            </a:pPr>
            <a:r>
              <a:rPr lang="en-US" altLang="en-US" u="sng" dirty="0">
                <a:solidFill>
                  <a:schemeClr val="hlink"/>
                </a:solidFill>
              </a:rPr>
              <a:t>Fact constellations</a:t>
            </a:r>
            <a:r>
              <a:rPr lang="en-US" altLang="en-US" dirty="0"/>
              <a:t>:  </a:t>
            </a:r>
            <a:r>
              <a:rPr lang="en-US" altLang="en-US" dirty="0">
                <a:solidFill>
                  <a:srgbClr val="006666"/>
                </a:solidFill>
              </a:rPr>
              <a:t>Multiple fact tables share dimension tables</a:t>
            </a:r>
            <a:r>
              <a:rPr lang="en-US" altLang="en-US" dirty="0"/>
              <a:t>, viewed as a collection of stars, therefore called </a:t>
            </a:r>
            <a:r>
              <a:rPr lang="en-US" altLang="en-US" dirty="0">
                <a:solidFill>
                  <a:schemeClr val="folHlink"/>
                </a:solidFill>
              </a:rPr>
              <a:t>galaxy schema</a:t>
            </a:r>
            <a:r>
              <a:rPr lang="en-US" altLang="en-US" dirty="0"/>
              <a:t> or fact constellation </a:t>
            </a:r>
          </a:p>
        </p:txBody>
      </p:sp>
    </p:spTree>
    <p:extLst>
      <p:ext uri="{BB962C8B-B14F-4D97-AF65-F5344CB8AC3E}">
        <p14:creationId xmlns:p14="http://schemas.microsoft.com/office/powerpoint/2010/main" val="3775933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1532F6B2-8FB2-4357-B883-22B570770CA3}"/>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47</a:t>
            </a:fld>
            <a:endParaRPr lang="en-US" altLang="en-US" sz="900"/>
          </a:p>
        </p:txBody>
      </p:sp>
      <p:sp>
        <p:nvSpPr>
          <p:cNvPr id="20483" name="Rectangle 2">
            <a:extLst>
              <a:ext uri="{FF2B5EF4-FFF2-40B4-BE49-F238E27FC236}">
                <a16:creationId xmlns:a16="http://schemas.microsoft.com/office/drawing/2014/main" id="{B2C82792-8694-7CAA-7867-13BE53BF7B86}"/>
              </a:ext>
            </a:extLst>
          </p:cNvPr>
          <p:cNvSpPr>
            <a:spLocks noGrp="1" noChangeArrowheads="1"/>
          </p:cNvSpPr>
          <p:nvPr>
            <p:ph type="title"/>
          </p:nvPr>
        </p:nvSpPr>
        <p:spPr>
          <a:xfrm>
            <a:off x="2278023" y="1092006"/>
            <a:ext cx="5829300" cy="373856"/>
          </a:xfrm>
        </p:spPr>
        <p:txBody>
          <a:bodyPr>
            <a:normAutofit fontScale="90000"/>
          </a:bodyPr>
          <a:lstStyle/>
          <a:p>
            <a:pPr eaLnBrk="1" hangingPunct="1"/>
            <a:r>
              <a:rPr lang="en-US" altLang="en-US" dirty="0"/>
              <a:t>Example of </a:t>
            </a:r>
            <a:r>
              <a:rPr lang="en-US" altLang="en-US" b="1" dirty="0"/>
              <a:t>Star Schema</a:t>
            </a:r>
          </a:p>
        </p:txBody>
      </p:sp>
      <p:sp>
        <p:nvSpPr>
          <p:cNvPr id="20484" name="Rectangle 3">
            <a:extLst>
              <a:ext uri="{FF2B5EF4-FFF2-40B4-BE49-F238E27FC236}">
                <a16:creationId xmlns:a16="http://schemas.microsoft.com/office/drawing/2014/main" id="{86BFC003-0905-7EEB-C4A1-99E9A42E42A1}"/>
              </a:ext>
            </a:extLst>
          </p:cNvPr>
          <p:cNvSpPr>
            <a:spLocks noGrp="1" noChangeArrowheads="1"/>
          </p:cNvSpPr>
          <p:nvPr>
            <p:ph type="body" idx="1"/>
          </p:nvPr>
        </p:nvSpPr>
        <p:spPr>
          <a:xfrm>
            <a:off x="5822976" y="1612380"/>
            <a:ext cx="1871663" cy="3228975"/>
          </a:xfrm>
        </p:spPr>
        <p:txBody>
          <a:bodyPr/>
          <a:lstStyle/>
          <a:p>
            <a:pPr eaLnBrk="1" hangingPunct="1">
              <a:buFont typeface="Wingdings" panose="05000000000000000000" pitchFamily="2" charset="2"/>
              <a:buNone/>
            </a:pPr>
            <a:r>
              <a:rPr lang="en-US" altLang="en-US" sz="1500"/>
              <a:t>   </a:t>
            </a:r>
          </a:p>
        </p:txBody>
      </p:sp>
      <p:sp>
        <p:nvSpPr>
          <p:cNvPr id="20485" name="Rectangle 5">
            <a:extLst>
              <a:ext uri="{FF2B5EF4-FFF2-40B4-BE49-F238E27FC236}">
                <a16:creationId xmlns:a16="http://schemas.microsoft.com/office/drawing/2014/main" id="{8FEC418D-8E48-B3DF-2A7E-A980EED74B27}"/>
              </a:ext>
            </a:extLst>
          </p:cNvPr>
          <p:cNvSpPr>
            <a:spLocks noChangeArrowheads="1"/>
          </p:cNvSpPr>
          <p:nvPr/>
        </p:nvSpPr>
        <p:spPr bwMode="auto">
          <a:xfrm>
            <a:off x="3669137" y="2726805"/>
            <a:ext cx="1549003"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20486" name="Group 6">
            <a:extLst>
              <a:ext uri="{FF2B5EF4-FFF2-40B4-BE49-F238E27FC236}">
                <a16:creationId xmlns:a16="http://schemas.microsoft.com/office/drawing/2014/main" id="{E03F69F2-482E-6ACD-C704-1090F941EB40}"/>
              </a:ext>
            </a:extLst>
          </p:cNvPr>
          <p:cNvGrpSpPr>
            <a:grpSpLocks/>
          </p:cNvGrpSpPr>
          <p:nvPr/>
        </p:nvGrpSpPr>
        <p:grpSpPr bwMode="auto">
          <a:xfrm>
            <a:off x="1236688" y="1326631"/>
            <a:ext cx="1370478" cy="1627663"/>
            <a:chOff x="277" y="1164"/>
            <a:chExt cx="1138" cy="1345"/>
          </a:xfrm>
        </p:grpSpPr>
        <p:sp>
          <p:nvSpPr>
            <p:cNvPr id="20518" name="Rectangle 7">
              <a:extLst>
                <a:ext uri="{FF2B5EF4-FFF2-40B4-BE49-F238E27FC236}">
                  <a16:creationId xmlns:a16="http://schemas.microsoft.com/office/drawing/2014/main" id="{EC23C8D5-2BE8-F918-3C5A-86B1224321D4}"/>
                </a:ext>
              </a:extLst>
            </p:cNvPr>
            <p:cNvSpPr>
              <a:spLocks noChangeArrowheads="1"/>
            </p:cNvSpPr>
            <p:nvPr/>
          </p:nvSpPr>
          <p:spPr bwMode="auto">
            <a:xfrm>
              <a:off x="277" y="1421"/>
              <a:ext cx="1138" cy="1088"/>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time_key</a:t>
              </a:r>
            </a:p>
            <a:p>
              <a:r>
                <a:rPr lang="en-US" altLang="en-US" sz="1350">
                  <a:latin typeface="Times New Roman" panose="02020603050405020304" pitchFamily="18" charset="0"/>
                </a:rPr>
                <a:t>day</a:t>
              </a:r>
            </a:p>
            <a:p>
              <a:r>
                <a:rPr lang="en-US" altLang="en-US" sz="1350">
                  <a:latin typeface="Times New Roman" panose="02020603050405020304" pitchFamily="18" charset="0"/>
                </a:rPr>
                <a:t>day_of_the_week</a:t>
              </a:r>
            </a:p>
            <a:p>
              <a:r>
                <a:rPr lang="en-US" altLang="en-US" sz="1350">
                  <a:latin typeface="Times New Roman" panose="02020603050405020304" pitchFamily="18" charset="0"/>
                </a:rPr>
                <a:t>month</a:t>
              </a:r>
            </a:p>
            <a:p>
              <a:r>
                <a:rPr lang="en-US" altLang="en-US" sz="1350">
                  <a:latin typeface="Times New Roman" panose="02020603050405020304" pitchFamily="18" charset="0"/>
                </a:rPr>
                <a:t>quarter</a:t>
              </a:r>
            </a:p>
            <a:p>
              <a:r>
                <a:rPr lang="en-US" altLang="en-US" sz="1350">
                  <a:latin typeface="Times New Roman" panose="02020603050405020304" pitchFamily="18" charset="0"/>
                </a:rPr>
                <a:t>year</a:t>
              </a:r>
            </a:p>
          </p:txBody>
        </p:sp>
        <p:sp>
          <p:nvSpPr>
            <p:cNvPr id="20519" name="Rectangle 8">
              <a:extLst>
                <a:ext uri="{FF2B5EF4-FFF2-40B4-BE49-F238E27FC236}">
                  <a16:creationId xmlns:a16="http://schemas.microsoft.com/office/drawing/2014/main" id="{8F3E1235-3253-9917-DF3A-3BD5CC88B002}"/>
                </a:ext>
              </a:extLst>
            </p:cNvPr>
            <p:cNvSpPr>
              <a:spLocks noChangeArrowheads="1"/>
            </p:cNvSpPr>
            <p:nvPr/>
          </p:nvSpPr>
          <p:spPr bwMode="auto">
            <a:xfrm>
              <a:off x="277" y="1164"/>
              <a:ext cx="398" cy="248"/>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time</a:t>
              </a:r>
            </a:p>
          </p:txBody>
        </p:sp>
      </p:grpSp>
      <p:grpSp>
        <p:nvGrpSpPr>
          <p:cNvPr id="20487" name="Group 9">
            <a:extLst>
              <a:ext uri="{FF2B5EF4-FFF2-40B4-BE49-F238E27FC236}">
                <a16:creationId xmlns:a16="http://schemas.microsoft.com/office/drawing/2014/main" id="{74CB3266-4442-C3F1-3D4F-53E94A09CF7C}"/>
              </a:ext>
            </a:extLst>
          </p:cNvPr>
          <p:cNvGrpSpPr>
            <a:grpSpLocks/>
          </p:cNvGrpSpPr>
          <p:nvPr/>
        </p:nvGrpSpPr>
        <p:grpSpPr bwMode="auto">
          <a:xfrm>
            <a:off x="5961089" y="3255444"/>
            <a:ext cx="1380007" cy="1415693"/>
            <a:chOff x="684" y="2196"/>
            <a:chExt cx="1145" cy="1170"/>
          </a:xfrm>
        </p:grpSpPr>
        <p:sp>
          <p:nvSpPr>
            <p:cNvPr id="20516" name="Rectangle 10">
              <a:extLst>
                <a:ext uri="{FF2B5EF4-FFF2-40B4-BE49-F238E27FC236}">
                  <a16:creationId xmlns:a16="http://schemas.microsoft.com/office/drawing/2014/main" id="{4D5CC88E-AEDB-F2C3-6A15-1A40C8B03D64}"/>
                </a:ext>
              </a:extLst>
            </p:cNvPr>
            <p:cNvSpPr>
              <a:spLocks noChangeArrowheads="1"/>
            </p:cNvSpPr>
            <p:nvPr/>
          </p:nvSpPr>
          <p:spPr bwMode="auto">
            <a:xfrm>
              <a:off x="684" y="2450"/>
              <a:ext cx="1145" cy="916"/>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location_key</a:t>
              </a:r>
            </a:p>
            <a:p>
              <a:r>
                <a:rPr lang="en-US" altLang="en-US" sz="1350">
                  <a:latin typeface="Times New Roman" panose="02020603050405020304" pitchFamily="18" charset="0"/>
                </a:rPr>
                <a:t>street</a:t>
              </a:r>
            </a:p>
            <a:p>
              <a:r>
                <a:rPr lang="en-US" altLang="en-US" sz="1350">
                  <a:latin typeface="Times New Roman" panose="02020603050405020304" pitchFamily="18" charset="0"/>
                </a:rPr>
                <a:t>city</a:t>
              </a:r>
            </a:p>
            <a:p>
              <a:r>
                <a:rPr lang="en-US" altLang="en-US" sz="1350">
                  <a:latin typeface="Times New Roman" panose="02020603050405020304" pitchFamily="18" charset="0"/>
                </a:rPr>
                <a:t>state_or_province</a:t>
              </a:r>
            </a:p>
            <a:p>
              <a:r>
                <a:rPr lang="en-US" altLang="en-US" sz="1350">
                  <a:latin typeface="Times New Roman" panose="02020603050405020304" pitchFamily="18" charset="0"/>
                </a:rPr>
                <a:t>country</a:t>
              </a:r>
            </a:p>
          </p:txBody>
        </p:sp>
        <p:sp>
          <p:nvSpPr>
            <p:cNvPr id="20517" name="Rectangle 11">
              <a:extLst>
                <a:ext uri="{FF2B5EF4-FFF2-40B4-BE49-F238E27FC236}">
                  <a16:creationId xmlns:a16="http://schemas.microsoft.com/office/drawing/2014/main" id="{1165CC7C-5026-F5EC-F3D3-B0283EFB9B4B}"/>
                </a:ext>
              </a:extLst>
            </p:cNvPr>
            <p:cNvSpPr>
              <a:spLocks noChangeArrowheads="1"/>
            </p:cNvSpPr>
            <p:nvPr/>
          </p:nvSpPr>
          <p:spPr bwMode="auto">
            <a:xfrm>
              <a:off x="684" y="2196"/>
              <a:ext cx="628" cy="248"/>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location</a:t>
              </a:r>
            </a:p>
          </p:txBody>
        </p:sp>
      </p:grpSp>
      <p:sp>
        <p:nvSpPr>
          <p:cNvPr id="20488" name="Rectangle 12">
            <a:extLst>
              <a:ext uri="{FF2B5EF4-FFF2-40B4-BE49-F238E27FC236}">
                <a16:creationId xmlns:a16="http://schemas.microsoft.com/office/drawing/2014/main" id="{7C784C84-DA22-365A-BCF0-D87C27E01E0C}"/>
              </a:ext>
            </a:extLst>
          </p:cNvPr>
          <p:cNvSpPr>
            <a:spLocks noChangeArrowheads="1"/>
          </p:cNvSpPr>
          <p:nvPr/>
        </p:nvSpPr>
        <p:spPr bwMode="auto">
          <a:xfrm>
            <a:off x="3596507" y="2064818"/>
            <a:ext cx="1390572"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Sales Fact Table</a:t>
            </a:r>
          </a:p>
        </p:txBody>
      </p:sp>
      <p:sp>
        <p:nvSpPr>
          <p:cNvPr id="20489" name="Rectangle 13">
            <a:extLst>
              <a:ext uri="{FF2B5EF4-FFF2-40B4-BE49-F238E27FC236}">
                <a16:creationId xmlns:a16="http://schemas.microsoft.com/office/drawing/2014/main" id="{E84553D8-D979-C074-DF71-D98A47293D60}"/>
              </a:ext>
            </a:extLst>
          </p:cNvPr>
          <p:cNvSpPr>
            <a:spLocks noChangeArrowheads="1"/>
          </p:cNvSpPr>
          <p:nvPr/>
        </p:nvSpPr>
        <p:spPr bwMode="auto">
          <a:xfrm>
            <a:off x="3669137" y="2377952"/>
            <a:ext cx="1549003" cy="339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490" name="Rectangle 14">
            <a:extLst>
              <a:ext uri="{FF2B5EF4-FFF2-40B4-BE49-F238E27FC236}">
                <a16:creationId xmlns:a16="http://schemas.microsoft.com/office/drawing/2014/main" id="{BB596767-91EB-F67B-E3F9-E0BE306FA7DD}"/>
              </a:ext>
            </a:extLst>
          </p:cNvPr>
          <p:cNvSpPr>
            <a:spLocks noChangeArrowheads="1"/>
          </p:cNvSpPr>
          <p:nvPr/>
        </p:nvSpPr>
        <p:spPr bwMode="auto">
          <a:xfrm>
            <a:off x="3694138" y="2412480"/>
            <a:ext cx="1543050" cy="30056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           time_key</a:t>
            </a:r>
          </a:p>
        </p:txBody>
      </p:sp>
      <p:sp>
        <p:nvSpPr>
          <p:cNvPr id="20491" name="Rectangle 15">
            <a:extLst>
              <a:ext uri="{FF2B5EF4-FFF2-40B4-BE49-F238E27FC236}">
                <a16:creationId xmlns:a16="http://schemas.microsoft.com/office/drawing/2014/main" id="{8C0C894D-376C-142C-FBC9-832299EE5AC1}"/>
              </a:ext>
            </a:extLst>
          </p:cNvPr>
          <p:cNvSpPr>
            <a:spLocks noChangeArrowheads="1"/>
          </p:cNvSpPr>
          <p:nvPr/>
        </p:nvSpPr>
        <p:spPr bwMode="auto">
          <a:xfrm>
            <a:off x="3695330" y="2749427"/>
            <a:ext cx="1526059" cy="30056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item_key</a:t>
            </a:r>
          </a:p>
        </p:txBody>
      </p:sp>
      <p:sp>
        <p:nvSpPr>
          <p:cNvPr id="20492" name="Rectangle 16">
            <a:extLst>
              <a:ext uri="{FF2B5EF4-FFF2-40B4-BE49-F238E27FC236}">
                <a16:creationId xmlns:a16="http://schemas.microsoft.com/office/drawing/2014/main" id="{D65BD4CF-87A0-917F-297F-5EF06498499D}"/>
              </a:ext>
            </a:extLst>
          </p:cNvPr>
          <p:cNvSpPr>
            <a:spLocks noChangeArrowheads="1"/>
          </p:cNvSpPr>
          <p:nvPr/>
        </p:nvSpPr>
        <p:spPr bwMode="auto">
          <a:xfrm>
            <a:off x="3669137" y="3075657"/>
            <a:ext cx="1549003"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493" name="Rectangle 17">
            <a:extLst>
              <a:ext uri="{FF2B5EF4-FFF2-40B4-BE49-F238E27FC236}">
                <a16:creationId xmlns:a16="http://schemas.microsoft.com/office/drawing/2014/main" id="{1214CF1F-7CA1-E9A1-1011-481D91998951}"/>
              </a:ext>
            </a:extLst>
          </p:cNvPr>
          <p:cNvSpPr>
            <a:spLocks noChangeArrowheads="1"/>
          </p:cNvSpPr>
          <p:nvPr/>
        </p:nvSpPr>
        <p:spPr bwMode="auto">
          <a:xfrm>
            <a:off x="3695330" y="3083993"/>
            <a:ext cx="1564531" cy="30056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branch_key</a:t>
            </a:r>
          </a:p>
        </p:txBody>
      </p:sp>
      <p:sp>
        <p:nvSpPr>
          <p:cNvPr id="20494" name="Rectangle 18">
            <a:extLst>
              <a:ext uri="{FF2B5EF4-FFF2-40B4-BE49-F238E27FC236}">
                <a16:creationId xmlns:a16="http://schemas.microsoft.com/office/drawing/2014/main" id="{C09C86FB-641E-0A81-6FE9-7CE3FCC13F6F}"/>
              </a:ext>
            </a:extLst>
          </p:cNvPr>
          <p:cNvSpPr>
            <a:spLocks noChangeArrowheads="1"/>
          </p:cNvSpPr>
          <p:nvPr/>
        </p:nvSpPr>
        <p:spPr bwMode="auto">
          <a:xfrm>
            <a:off x="3669137" y="3423320"/>
            <a:ext cx="1549003" cy="339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495" name="Rectangle 19">
            <a:extLst>
              <a:ext uri="{FF2B5EF4-FFF2-40B4-BE49-F238E27FC236}">
                <a16:creationId xmlns:a16="http://schemas.microsoft.com/office/drawing/2014/main" id="{E3A6298C-AD06-D1C1-7C3E-B5C6A6DA67F8}"/>
              </a:ext>
            </a:extLst>
          </p:cNvPr>
          <p:cNvSpPr>
            <a:spLocks noChangeArrowheads="1"/>
          </p:cNvSpPr>
          <p:nvPr/>
        </p:nvSpPr>
        <p:spPr bwMode="auto">
          <a:xfrm>
            <a:off x="3694140" y="3441180"/>
            <a:ext cx="1562927" cy="3005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location_key</a:t>
            </a:r>
          </a:p>
        </p:txBody>
      </p:sp>
      <p:sp>
        <p:nvSpPr>
          <p:cNvPr id="20496" name="Rectangle 20">
            <a:extLst>
              <a:ext uri="{FF2B5EF4-FFF2-40B4-BE49-F238E27FC236}">
                <a16:creationId xmlns:a16="http://schemas.microsoft.com/office/drawing/2014/main" id="{767C53AF-9742-0874-5967-1ADC0753A214}"/>
              </a:ext>
            </a:extLst>
          </p:cNvPr>
          <p:cNvSpPr>
            <a:spLocks noChangeArrowheads="1"/>
          </p:cNvSpPr>
          <p:nvPr/>
        </p:nvSpPr>
        <p:spPr bwMode="auto">
          <a:xfrm>
            <a:off x="3669137" y="3772174"/>
            <a:ext cx="1549003"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497" name="Rectangle 21">
            <a:extLst>
              <a:ext uri="{FF2B5EF4-FFF2-40B4-BE49-F238E27FC236}">
                <a16:creationId xmlns:a16="http://schemas.microsoft.com/office/drawing/2014/main" id="{884B36CE-4016-E745-929D-E8AD126C7397}"/>
              </a:ext>
            </a:extLst>
          </p:cNvPr>
          <p:cNvSpPr>
            <a:spLocks noChangeArrowheads="1"/>
          </p:cNvSpPr>
          <p:nvPr/>
        </p:nvSpPr>
        <p:spPr bwMode="auto">
          <a:xfrm>
            <a:off x="3695330" y="3810274"/>
            <a:ext cx="1506823"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dirty="0">
                <a:latin typeface="Times New Roman" panose="02020603050405020304" pitchFamily="18" charset="0"/>
              </a:rPr>
              <a:t>            </a:t>
            </a:r>
            <a:r>
              <a:rPr lang="en-US" altLang="en-US" sz="1500" dirty="0" err="1">
                <a:latin typeface="Times New Roman" panose="02020603050405020304" pitchFamily="18" charset="0"/>
              </a:rPr>
              <a:t>units_sold</a:t>
            </a:r>
            <a:endParaRPr lang="en-US" altLang="en-US" sz="1500" dirty="0">
              <a:latin typeface="Times New Roman" panose="02020603050405020304" pitchFamily="18" charset="0"/>
            </a:endParaRPr>
          </a:p>
        </p:txBody>
      </p:sp>
      <p:sp>
        <p:nvSpPr>
          <p:cNvPr id="20498" name="Rectangle 22">
            <a:extLst>
              <a:ext uri="{FF2B5EF4-FFF2-40B4-BE49-F238E27FC236}">
                <a16:creationId xmlns:a16="http://schemas.microsoft.com/office/drawing/2014/main" id="{0C1D9BF5-7DFC-2804-855F-BF9FA46E7E45}"/>
              </a:ext>
            </a:extLst>
          </p:cNvPr>
          <p:cNvSpPr>
            <a:spLocks noChangeArrowheads="1"/>
          </p:cNvSpPr>
          <p:nvPr/>
        </p:nvSpPr>
        <p:spPr bwMode="auto">
          <a:xfrm>
            <a:off x="3669137" y="4121026"/>
            <a:ext cx="1549003"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499" name="Rectangle 23">
            <a:extLst>
              <a:ext uri="{FF2B5EF4-FFF2-40B4-BE49-F238E27FC236}">
                <a16:creationId xmlns:a16="http://schemas.microsoft.com/office/drawing/2014/main" id="{3B6F56EF-90FE-909A-C49F-9ED1EE804F2E}"/>
              </a:ext>
            </a:extLst>
          </p:cNvPr>
          <p:cNvSpPr>
            <a:spLocks noChangeArrowheads="1"/>
          </p:cNvSpPr>
          <p:nvPr/>
        </p:nvSpPr>
        <p:spPr bwMode="auto">
          <a:xfrm>
            <a:off x="3695331" y="4143649"/>
            <a:ext cx="1511631"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dirty="0">
                <a:latin typeface="Times New Roman" panose="02020603050405020304" pitchFamily="18" charset="0"/>
              </a:rPr>
              <a:t>         </a:t>
            </a:r>
            <a:r>
              <a:rPr lang="en-US" altLang="en-US" sz="1500" dirty="0" err="1">
                <a:latin typeface="Times New Roman" panose="02020603050405020304" pitchFamily="18" charset="0"/>
              </a:rPr>
              <a:t>dollars_sold</a:t>
            </a:r>
            <a:endParaRPr lang="en-US" altLang="en-US" sz="1500" dirty="0">
              <a:latin typeface="Times New Roman" panose="02020603050405020304" pitchFamily="18" charset="0"/>
            </a:endParaRPr>
          </a:p>
        </p:txBody>
      </p:sp>
      <p:sp>
        <p:nvSpPr>
          <p:cNvPr id="20500" name="Rectangle 24">
            <a:extLst>
              <a:ext uri="{FF2B5EF4-FFF2-40B4-BE49-F238E27FC236}">
                <a16:creationId xmlns:a16="http://schemas.microsoft.com/office/drawing/2014/main" id="{E9911E0B-FBD9-C751-3F78-04D776D8A8D9}"/>
              </a:ext>
            </a:extLst>
          </p:cNvPr>
          <p:cNvSpPr>
            <a:spLocks noChangeArrowheads="1"/>
          </p:cNvSpPr>
          <p:nvPr/>
        </p:nvSpPr>
        <p:spPr bwMode="auto">
          <a:xfrm>
            <a:off x="3669137" y="4469879"/>
            <a:ext cx="1549003"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0501" name="Rectangle 25">
            <a:extLst>
              <a:ext uri="{FF2B5EF4-FFF2-40B4-BE49-F238E27FC236}">
                <a16:creationId xmlns:a16="http://schemas.microsoft.com/office/drawing/2014/main" id="{3EB1877B-0954-0461-A818-4B816C0CC8E4}"/>
              </a:ext>
            </a:extLst>
          </p:cNvPr>
          <p:cNvSpPr>
            <a:spLocks noChangeArrowheads="1"/>
          </p:cNvSpPr>
          <p:nvPr/>
        </p:nvSpPr>
        <p:spPr bwMode="auto">
          <a:xfrm>
            <a:off x="3681043" y="4478215"/>
            <a:ext cx="1511631"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avg_sales</a:t>
            </a:r>
          </a:p>
        </p:txBody>
      </p:sp>
      <p:sp>
        <p:nvSpPr>
          <p:cNvPr id="20502" name="Rectangle 26">
            <a:extLst>
              <a:ext uri="{FF2B5EF4-FFF2-40B4-BE49-F238E27FC236}">
                <a16:creationId xmlns:a16="http://schemas.microsoft.com/office/drawing/2014/main" id="{D76E4521-FEA6-AD44-A58F-479FFD115495}"/>
              </a:ext>
            </a:extLst>
          </p:cNvPr>
          <p:cNvSpPr>
            <a:spLocks noChangeArrowheads="1"/>
          </p:cNvSpPr>
          <p:nvPr/>
        </p:nvSpPr>
        <p:spPr bwMode="auto">
          <a:xfrm>
            <a:off x="2348694" y="4766082"/>
            <a:ext cx="914400" cy="300565"/>
          </a:xfrm>
          <a:prstGeom prst="rect">
            <a:avLst/>
          </a:prstGeom>
          <a:noFill/>
          <a:ln w="9525">
            <a:noFill/>
            <a:miter lim="800000"/>
            <a:headEnd/>
            <a:tailEnd/>
          </a:ln>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500" dirty="0">
                <a:latin typeface="Times New Roman" panose="02020603050405020304" pitchFamily="18" charset="0"/>
              </a:rPr>
              <a:t>Measures</a:t>
            </a:r>
          </a:p>
        </p:txBody>
      </p:sp>
      <p:sp>
        <p:nvSpPr>
          <p:cNvPr id="20503" name="Line 27">
            <a:extLst>
              <a:ext uri="{FF2B5EF4-FFF2-40B4-BE49-F238E27FC236}">
                <a16:creationId xmlns:a16="http://schemas.microsoft.com/office/drawing/2014/main" id="{093747DE-E0EC-4435-5697-933CB656EDB3}"/>
              </a:ext>
            </a:extLst>
          </p:cNvPr>
          <p:cNvSpPr>
            <a:spLocks noChangeShapeType="1"/>
          </p:cNvSpPr>
          <p:nvPr/>
        </p:nvSpPr>
        <p:spPr bwMode="auto">
          <a:xfrm flipV="1">
            <a:off x="3086919" y="3941242"/>
            <a:ext cx="577454" cy="857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0504" name="Line 28">
            <a:extLst>
              <a:ext uri="{FF2B5EF4-FFF2-40B4-BE49-F238E27FC236}">
                <a16:creationId xmlns:a16="http://schemas.microsoft.com/office/drawing/2014/main" id="{E8B23952-D246-D0DE-F60A-1401F6992E59}"/>
              </a:ext>
            </a:extLst>
          </p:cNvPr>
          <p:cNvSpPr>
            <a:spLocks noChangeShapeType="1"/>
          </p:cNvSpPr>
          <p:nvPr/>
        </p:nvSpPr>
        <p:spPr bwMode="auto">
          <a:xfrm flipV="1">
            <a:off x="3072633" y="4348437"/>
            <a:ext cx="591741" cy="4214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0505" name="Line 29">
            <a:extLst>
              <a:ext uri="{FF2B5EF4-FFF2-40B4-BE49-F238E27FC236}">
                <a16:creationId xmlns:a16="http://schemas.microsoft.com/office/drawing/2014/main" id="{56229234-C552-F872-0583-3280B27E6DCF}"/>
              </a:ext>
            </a:extLst>
          </p:cNvPr>
          <p:cNvSpPr>
            <a:spLocks noChangeShapeType="1"/>
          </p:cNvSpPr>
          <p:nvPr/>
        </p:nvSpPr>
        <p:spPr bwMode="auto">
          <a:xfrm flipV="1">
            <a:off x="3072632" y="4624661"/>
            <a:ext cx="678656" cy="1452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0506" name="Line 30">
            <a:extLst>
              <a:ext uri="{FF2B5EF4-FFF2-40B4-BE49-F238E27FC236}">
                <a16:creationId xmlns:a16="http://schemas.microsoft.com/office/drawing/2014/main" id="{9F70F84A-3916-CC77-8289-106F261CEEC8}"/>
              </a:ext>
            </a:extLst>
          </p:cNvPr>
          <p:cNvSpPr>
            <a:spLocks noChangeShapeType="1"/>
          </p:cNvSpPr>
          <p:nvPr/>
        </p:nvSpPr>
        <p:spPr bwMode="auto">
          <a:xfrm flipH="1">
            <a:off x="2754735" y="3317354"/>
            <a:ext cx="895350" cy="55126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0507" name="Line 31">
            <a:extLst>
              <a:ext uri="{FF2B5EF4-FFF2-40B4-BE49-F238E27FC236}">
                <a16:creationId xmlns:a16="http://schemas.microsoft.com/office/drawing/2014/main" id="{FD0A8FA7-FA86-3F8A-1164-43FFA8816651}"/>
              </a:ext>
            </a:extLst>
          </p:cNvPr>
          <p:cNvSpPr>
            <a:spLocks noChangeShapeType="1"/>
          </p:cNvSpPr>
          <p:nvPr/>
        </p:nvSpPr>
        <p:spPr bwMode="auto">
          <a:xfrm flipH="1" flipV="1">
            <a:off x="2608288" y="2241031"/>
            <a:ext cx="1084660" cy="364331"/>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0508" name="Line 32">
            <a:extLst>
              <a:ext uri="{FF2B5EF4-FFF2-40B4-BE49-F238E27FC236}">
                <a16:creationId xmlns:a16="http://schemas.microsoft.com/office/drawing/2014/main" id="{4CC62C21-5169-182E-EDBF-8616FAC2F100}"/>
              </a:ext>
            </a:extLst>
          </p:cNvPr>
          <p:cNvSpPr>
            <a:spLocks noChangeShapeType="1"/>
          </p:cNvSpPr>
          <p:nvPr/>
        </p:nvSpPr>
        <p:spPr bwMode="auto">
          <a:xfrm>
            <a:off x="5193136" y="3622155"/>
            <a:ext cx="779859" cy="290513"/>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0509" name="Line 33">
            <a:extLst>
              <a:ext uri="{FF2B5EF4-FFF2-40B4-BE49-F238E27FC236}">
                <a16:creationId xmlns:a16="http://schemas.microsoft.com/office/drawing/2014/main" id="{F73D182C-BC07-D767-6313-7903676F1B9F}"/>
              </a:ext>
            </a:extLst>
          </p:cNvPr>
          <p:cNvSpPr>
            <a:spLocks noChangeShapeType="1"/>
          </p:cNvSpPr>
          <p:nvPr/>
        </p:nvSpPr>
        <p:spPr bwMode="auto">
          <a:xfrm flipV="1">
            <a:off x="5193135" y="2387477"/>
            <a:ext cx="808434" cy="508397"/>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nvGrpSpPr>
          <p:cNvPr id="20510" name="Group 34">
            <a:extLst>
              <a:ext uri="{FF2B5EF4-FFF2-40B4-BE49-F238E27FC236}">
                <a16:creationId xmlns:a16="http://schemas.microsoft.com/office/drawing/2014/main" id="{2FAC0258-BF23-EC81-8EE5-5670FBF61EFA}"/>
              </a:ext>
            </a:extLst>
          </p:cNvPr>
          <p:cNvGrpSpPr>
            <a:grpSpLocks/>
          </p:cNvGrpSpPr>
          <p:nvPr/>
        </p:nvGrpSpPr>
        <p:grpSpPr bwMode="auto">
          <a:xfrm>
            <a:off x="5965851" y="1545555"/>
            <a:ext cx="1082318" cy="1455115"/>
            <a:chOff x="3796" y="975"/>
            <a:chExt cx="899" cy="1203"/>
          </a:xfrm>
        </p:grpSpPr>
        <p:sp>
          <p:nvSpPr>
            <p:cNvPr id="20514" name="Rectangle 35">
              <a:extLst>
                <a:ext uri="{FF2B5EF4-FFF2-40B4-BE49-F238E27FC236}">
                  <a16:creationId xmlns:a16="http://schemas.microsoft.com/office/drawing/2014/main" id="{6E6D1E09-A062-C99D-2702-957949F7C7EA}"/>
                </a:ext>
              </a:extLst>
            </p:cNvPr>
            <p:cNvSpPr>
              <a:spLocks noChangeArrowheads="1"/>
            </p:cNvSpPr>
            <p:nvPr/>
          </p:nvSpPr>
          <p:spPr bwMode="auto">
            <a:xfrm>
              <a:off x="3796" y="1262"/>
              <a:ext cx="899" cy="916"/>
            </a:xfrm>
            <a:prstGeom prst="rect">
              <a:avLst/>
            </a:prstGeom>
            <a:solidFill>
              <a:srgbClr val="FFCC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item_key</a:t>
              </a:r>
            </a:p>
            <a:p>
              <a:r>
                <a:rPr lang="en-US" altLang="en-US" sz="1350">
                  <a:latin typeface="Times New Roman" panose="02020603050405020304" pitchFamily="18" charset="0"/>
                </a:rPr>
                <a:t>item_name</a:t>
              </a:r>
            </a:p>
            <a:p>
              <a:r>
                <a:rPr lang="en-US" altLang="en-US" sz="1350">
                  <a:latin typeface="Times New Roman" panose="02020603050405020304" pitchFamily="18" charset="0"/>
                </a:rPr>
                <a:t>brand</a:t>
              </a:r>
            </a:p>
            <a:p>
              <a:r>
                <a:rPr lang="en-US" altLang="en-US" sz="1350">
                  <a:latin typeface="Times New Roman" panose="02020603050405020304" pitchFamily="18" charset="0"/>
                </a:rPr>
                <a:t>type</a:t>
              </a:r>
            </a:p>
            <a:p>
              <a:r>
                <a:rPr lang="en-US" altLang="en-US" sz="1350">
                  <a:latin typeface="Times New Roman" panose="02020603050405020304" pitchFamily="18" charset="0"/>
                </a:rPr>
                <a:t>supplier_type</a:t>
              </a:r>
            </a:p>
          </p:txBody>
        </p:sp>
        <p:sp>
          <p:nvSpPr>
            <p:cNvPr id="20515" name="Text Box 36">
              <a:extLst>
                <a:ext uri="{FF2B5EF4-FFF2-40B4-BE49-F238E27FC236}">
                  <a16:creationId xmlns:a16="http://schemas.microsoft.com/office/drawing/2014/main" id="{5AC2D52A-D608-34E8-3CC1-BB3B289C4F53}"/>
                </a:ext>
              </a:extLst>
            </p:cNvPr>
            <p:cNvSpPr txBox="1">
              <a:spLocks noChangeArrowheads="1"/>
            </p:cNvSpPr>
            <p:nvPr/>
          </p:nvSpPr>
          <p:spPr bwMode="auto">
            <a:xfrm>
              <a:off x="3907" y="975"/>
              <a:ext cx="494" cy="305"/>
            </a:xfrm>
            <a:prstGeom prst="rect">
              <a:avLst/>
            </a:prstGeom>
            <a:solidFill>
              <a:srgbClr val="FFCC99"/>
            </a:solidFill>
            <a:ln w="9525">
              <a:solidFill>
                <a:schemeClr val="tx1"/>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item</a:t>
              </a:r>
            </a:p>
          </p:txBody>
        </p:sp>
      </p:grpSp>
      <p:grpSp>
        <p:nvGrpSpPr>
          <p:cNvPr id="20511" name="Group 37">
            <a:extLst>
              <a:ext uri="{FF2B5EF4-FFF2-40B4-BE49-F238E27FC236}">
                <a16:creationId xmlns:a16="http://schemas.microsoft.com/office/drawing/2014/main" id="{87936C55-EFC6-92D5-A5DA-363BD61B89F9}"/>
              </a:ext>
            </a:extLst>
          </p:cNvPr>
          <p:cNvGrpSpPr>
            <a:grpSpLocks/>
          </p:cNvGrpSpPr>
          <p:nvPr/>
        </p:nvGrpSpPr>
        <p:grpSpPr bwMode="auto">
          <a:xfrm>
            <a:off x="1615032" y="3269729"/>
            <a:ext cx="1156401" cy="1044159"/>
            <a:chOff x="3826" y="2426"/>
            <a:chExt cx="959" cy="863"/>
          </a:xfrm>
        </p:grpSpPr>
        <p:sp>
          <p:nvSpPr>
            <p:cNvPr id="20512" name="Rectangle 38">
              <a:extLst>
                <a:ext uri="{FF2B5EF4-FFF2-40B4-BE49-F238E27FC236}">
                  <a16:creationId xmlns:a16="http://schemas.microsoft.com/office/drawing/2014/main" id="{677AD8BC-2F98-8BB5-D70B-7F3673B5F653}"/>
                </a:ext>
              </a:extLst>
            </p:cNvPr>
            <p:cNvSpPr>
              <a:spLocks noChangeArrowheads="1"/>
            </p:cNvSpPr>
            <p:nvPr/>
          </p:nvSpPr>
          <p:spPr bwMode="auto">
            <a:xfrm>
              <a:off x="3896" y="2716"/>
              <a:ext cx="889" cy="573"/>
            </a:xfrm>
            <a:prstGeom prst="rect">
              <a:avLst/>
            </a:prstGeom>
            <a:solidFill>
              <a:srgbClr val="CCECFF"/>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branch_key</a:t>
              </a:r>
            </a:p>
            <a:p>
              <a:r>
                <a:rPr lang="en-US" altLang="en-US" sz="1350">
                  <a:latin typeface="Times New Roman" panose="02020603050405020304" pitchFamily="18" charset="0"/>
                </a:rPr>
                <a:t>branch_name</a:t>
              </a:r>
            </a:p>
            <a:p>
              <a:r>
                <a:rPr lang="en-US" altLang="en-US" sz="1350">
                  <a:latin typeface="Times New Roman" panose="02020603050405020304" pitchFamily="18" charset="0"/>
                </a:rPr>
                <a:t>branch_type</a:t>
              </a:r>
            </a:p>
          </p:txBody>
        </p:sp>
        <p:sp>
          <p:nvSpPr>
            <p:cNvPr id="20513" name="Text Box 39">
              <a:extLst>
                <a:ext uri="{FF2B5EF4-FFF2-40B4-BE49-F238E27FC236}">
                  <a16:creationId xmlns:a16="http://schemas.microsoft.com/office/drawing/2014/main" id="{8D0500CF-BBA5-766D-F61F-A5EA5A23FCED}"/>
                </a:ext>
              </a:extLst>
            </p:cNvPr>
            <p:cNvSpPr txBox="1">
              <a:spLocks noChangeArrowheads="1"/>
            </p:cNvSpPr>
            <p:nvPr/>
          </p:nvSpPr>
          <p:spPr bwMode="auto">
            <a:xfrm>
              <a:off x="3826" y="2426"/>
              <a:ext cx="674" cy="305"/>
            </a:xfrm>
            <a:prstGeom prst="rect">
              <a:avLst/>
            </a:prstGeom>
            <a:solidFill>
              <a:srgbClr val="CCECFF"/>
            </a:solidFill>
            <a:ln w="9525">
              <a:solidFill>
                <a:schemeClr val="tx1"/>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branch</a:t>
              </a:r>
            </a:p>
          </p:txBody>
        </p:sp>
      </p:grpSp>
    </p:spTree>
    <p:extLst>
      <p:ext uri="{BB962C8B-B14F-4D97-AF65-F5344CB8AC3E}">
        <p14:creationId xmlns:p14="http://schemas.microsoft.com/office/powerpoint/2010/main" val="916927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A7F5CAB9-9AA6-65E2-B42F-2549BC8A4F2F}"/>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48</a:t>
            </a:fld>
            <a:endParaRPr lang="en-US" altLang="en-US" sz="900"/>
          </a:p>
        </p:txBody>
      </p:sp>
      <p:sp>
        <p:nvSpPr>
          <p:cNvPr id="21507" name="Rectangle 2">
            <a:extLst>
              <a:ext uri="{FF2B5EF4-FFF2-40B4-BE49-F238E27FC236}">
                <a16:creationId xmlns:a16="http://schemas.microsoft.com/office/drawing/2014/main" id="{AF0850DB-94EB-4C7A-7CF9-03F08547B56D}"/>
              </a:ext>
            </a:extLst>
          </p:cNvPr>
          <p:cNvSpPr>
            <a:spLocks noGrp="1" noChangeArrowheads="1"/>
          </p:cNvSpPr>
          <p:nvPr>
            <p:ph type="title"/>
          </p:nvPr>
        </p:nvSpPr>
        <p:spPr>
          <a:xfrm>
            <a:off x="2304687" y="1131139"/>
            <a:ext cx="5829300" cy="373856"/>
          </a:xfrm>
        </p:spPr>
        <p:txBody>
          <a:bodyPr>
            <a:normAutofit fontScale="90000"/>
          </a:bodyPr>
          <a:lstStyle/>
          <a:p>
            <a:pPr eaLnBrk="1" hangingPunct="1"/>
            <a:r>
              <a:rPr lang="en-US" altLang="en-US" dirty="0"/>
              <a:t>Example of </a:t>
            </a:r>
            <a:r>
              <a:rPr lang="en-US" altLang="en-US" b="1" dirty="0"/>
              <a:t>Snowflake Schema</a:t>
            </a:r>
          </a:p>
        </p:txBody>
      </p:sp>
      <p:sp>
        <p:nvSpPr>
          <p:cNvPr id="21508" name="Rectangle 4">
            <a:extLst>
              <a:ext uri="{FF2B5EF4-FFF2-40B4-BE49-F238E27FC236}">
                <a16:creationId xmlns:a16="http://schemas.microsoft.com/office/drawing/2014/main" id="{6357A247-33FA-6452-04D8-C5195328AC4C}"/>
              </a:ext>
            </a:extLst>
          </p:cNvPr>
          <p:cNvSpPr>
            <a:spLocks noChangeArrowheads="1"/>
          </p:cNvSpPr>
          <p:nvPr/>
        </p:nvSpPr>
        <p:spPr bwMode="auto">
          <a:xfrm>
            <a:off x="3631406" y="2743908"/>
            <a:ext cx="1549004"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21509" name="Group 5">
            <a:extLst>
              <a:ext uri="{FF2B5EF4-FFF2-40B4-BE49-F238E27FC236}">
                <a16:creationId xmlns:a16="http://schemas.microsoft.com/office/drawing/2014/main" id="{5F34749A-D1A4-86BA-E75D-2A366EB7B1D7}"/>
              </a:ext>
            </a:extLst>
          </p:cNvPr>
          <p:cNvGrpSpPr>
            <a:grpSpLocks/>
          </p:cNvGrpSpPr>
          <p:nvPr/>
        </p:nvGrpSpPr>
        <p:grpSpPr bwMode="auto">
          <a:xfrm>
            <a:off x="1371600" y="1386597"/>
            <a:ext cx="1370478" cy="1627663"/>
            <a:chOff x="277" y="1164"/>
            <a:chExt cx="1138" cy="1345"/>
          </a:xfrm>
        </p:grpSpPr>
        <p:sp>
          <p:nvSpPr>
            <p:cNvPr id="21549" name="Rectangle 6">
              <a:extLst>
                <a:ext uri="{FF2B5EF4-FFF2-40B4-BE49-F238E27FC236}">
                  <a16:creationId xmlns:a16="http://schemas.microsoft.com/office/drawing/2014/main" id="{5E0451C1-3EC3-E508-671B-8353FFD71290}"/>
                </a:ext>
              </a:extLst>
            </p:cNvPr>
            <p:cNvSpPr>
              <a:spLocks noChangeArrowheads="1"/>
            </p:cNvSpPr>
            <p:nvPr/>
          </p:nvSpPr>
          <p:spPr bwMode="auto">
            <a:xfrm>
              <a:off x="277" y="1421"/>
              <a:ext cx="1138" cy="1088"/>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dirty="0" err="1">
                  <a:latin typeface="Times New Roman" panose="02020603050405020304" pitchFamily="18" charset="0"/>
                </a:rPr>
                <a:t>time_key</a:t>
              </a:r>
              <a:endParaRPr lang="en-US" altLang="en-US" sz="1350" dirty="0">
                <a:latin typeface="Times New Roman" panose="02020603050405020304" pitchFamily="18" charset="0"/>
              </a:endParaRPr>
            </a:p>
            <a:p>
              <a:r>
                <a:rPr lang="en-US" altLang="en-US" sz="1350" dirty="0">
                  <a:latin typeface="Times New Roman" panose="02020603050405020304" pitchFamily="18" charset="0"/>
                </a:rPr>
                <a:t>day</a:t>
              </a:r>
            </a:p>
            <a:p>
              <a:r>
                <a:rPr lang="en-US" altLang="en-US" sz="1350" dirty="0" err="1">
                  <a:latin typeface="Times New Roman" panose="02020603050405020304" pitchFamily="18" charset="0"/>
                </a:rPr>
                <a:t>day_of_the_week</a:t>
              </a:r>
              <a:endParaRPr lang="en-US" altLang="en-US" sz="1350" dirty="0">
                <a:latin typeface="Times New Roman" panose="02020603050405020304" pitchFamily="18" charset="0"/>
              </a:endParaRPr>
            </a:p>
            <a:p>
              <a:r>
                <a:rPr lang="en-US" altLang="en-US" sz="1350" dirty="0">
                  <a:latin typeface="Times New Roman" panose="02020603050405020304" pitchFamily="18" charset="0"/>
                </a:rPr>
                <a:t>month</a:t>
              </a:r>
            </a:p>
            <a:p>
              <a:r>
                <a:rPr lang="en-US" altLang="en-US" sz="1350" dirty="0">
                  <a:latin typeface="Times New Roman" panose="02020603050405020304" pitchFamily="18" charset="0"/>
                </a:rPr>
                <a:t>quarter</a:t>
              </a:r>
            </a:p>
            <a:p>
              <a:r>
                <a:rPr lang="en-US" altLang="en-US" sz="1350" dirty="0">
                  <a:latin typeface="Times New Roman" panose="02020603050405020304" pitchFamily="18" charset="0"/>
                </a:rPr>
                <a:t>year</a:t>
              </a:r>
            </a:p>
          </p:txBody>
        </p:sp>
        <p:sp>
          <p:nvSpPr>
            <p:cNvPr id="21550" name="Rectangle 7">
              <a:extLst>
                <a:ext uri="{FF2B5EF4-FFF2-40B4-BE49-F238E27FC236}">
                  <a16:creationId xmlns:a16="http://schemas.microsoft.com/office/drawing/2014/main" id="{FBCC3F75-4AD3-A82B-D80D-A12B6996F094}"/>
                </a:ext>
              </a:extLst>
            </p:cNvPr>
            <p:cNvSpPr>
              <a:spLocks noChangeArrowheads="1"/>
            </p:cNvSpPr>
            <p:nvPr/>
          </p:nvSpPr>
          <p:spPr bwMode="auto">
            <a:xfrm>
              <a:off x="277" y="1164"/>
              <a:ext cx="398" cy="248"/>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time</a:t>
              </a:r>
            </a:p>
          </p:txBody>
        </p:sp>
      </p:grpSp>
      <p:grpSp>
        <p:nvGrpSpPr>
          <p:cNvPr id="21510" name="Group 8">
            <a:extLst>
              <a:ext uri="{FF2B5EF4-FFF2-40B4-BE49-F238E27FC236}">
                <a16:creationId xmlns:a16="http://schemas.microsoft.com/office/drawing/2014/main" id="{0D33304E-72C1-7C28-3C45-111AB01A54BA}"/>
              </a:ext>
            </a:extLst>
          </p:cNvPr>
          <p:cNvGrpSpPr>
            <a:grpSpLocks/>
          </p:cNvGrpSpPr>
          <p:nvPr/>
        </p:nvGrpSpPr>
        <p:grpSpPr bwMode="auto">
          <a:xfrm>
            <a:off x="5600701" y="3272547"/>
            <a:ext cx="1034259" cy="997737"/>
            <a:chOff x="684" y="2196"/>
            <a:chExt cx="1302" cy="833"/>
          </a:xfrm>
        </p:grpSpPr>
        <p:sp>
          <p:nvSpPr>
            <p:cNvPr id="21547" name="Rectangle 9">
              <a:extLst>
                <a:ext uri="{FF2B5EF4-FFF2-40B4-BE49-F238E27FC236}">
                  <a16:creationId xmlns:a16="http://schemas.microsoft.com/office/drawing/2014/main" id="{E2260439-EE78-586A-B8D8-DCBAE874EB67}"/>
                </a:ext>
              </a:extLst>
            </p:cNvPr>
            <p:cNvSpPr>
              <a:spLocks noChangeArrowheads="1"/>
            </p:cNvSpPr>
            <p:nvPr/>
          </p:nvSpPr>
          <p:spPr bwMode="auto">
            <a:xfrm>
              <a:off x="684" y="2450"/>
              <a:ext cx="1302" cy="579"/>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location_key</a:t>
              </a:r>
            </a:p>
            <a:p>
              <a:r>
                <a:rPr lang="en-US" altLang="en-US" sz="1350">
                  <a:latin typeface="Times New Roman" panose="02020603050405020304" pitchFamily="18" charset="0"/>
                </a:rPr>
                <a:t>street</a:t>
              </a:r>
            </a:p>
            <a:p>
              <a:r>
                <a:rPr lang="en-US" altLang="en-US" sz="1350">
                  <a:latin typeface="Times New Roman" panose="02020603050405020304" pitchFamily="18" charset="0"/>
                </a:rPr>
                <a:t>city_key</a:t>
              </a:r>
            </a:p>
          </p:txBody>
        </p:sp>
        <p:sp>
          <p:nvSpPr>
            <p:cNvPr id="21548" name="Rectangle 10">
              <a:extLst>
                <a:ext uri="{FF2B5EF4-FFF2-40B4-BE49-F238E27FC236}">
                  <a16:creationId xmlns:a16="http://schemas.microsoft.com/office/drawing/2014/main" id="{8594719A-2D57-6834-F630-3B34E30494D8}"/>
                </a:ext>
              </a:extLst>
            </p:cNvPr>
            <p:cNvSpPr>
              <a:spLocks noChangeArrowheads="1"/>
            </p:cNvSpPr>
            <p:nvPr/>
          </p:nvSpPr>
          <p:spPr bwMode="auto">
            <a:xfrm>
              <a:off x="684" y="2196"/>
              <a:ext cx="952" cy="251"/>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location</a:t>
              </a:r>
            </a:p>
          </p:txBody>
        </p:sp>
      </p:grpSp>
      <p:sp>
        <p:nvSpPr>
          <p:cNvPr id="21511" name="Rectangle 11">
            <a:extLst>
              <a:ext uri="{FF2B5EF4-FFF2-40B4-BE49-F238E27FC236}">
                <a16:creationId xmlns:a16="http://schemas.microsoft.com/office/drawing/2014/main" id="{7C5A32EC-0BD7-2A34-2629-FEE3BA61D112}"/>
              </a:ext>
            </a:extLst>
          </p:cNvPr>
          <p:cNvSpPr>
            <a:spLocks noChangeArrowheads="1"/>
          </p:cNvSpPr>
          <p:nvPr/>
        </p:nvSpPr>
        <p:spPr bwMode="auto">
          <a:xfrm>
            <a:off x="3599260" y="2029534"/>
            <a:ext cx="1390572"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Sales Fact Table</a:t>
            </a:r>
          </a:p>
        </p:txBody>
      </p:sp>
      <p:sp>
        <p:nvSpPr>
          <p:cNvPr id="21512" name="Rectangle 12">
            <a:extLst>
              <a:ext uri="{FF2B5EF4-FFF2-40B4-BE49-F238E27FC236}">
                <a16:creationId xmlns:a16="http://schemas.microsoft.com/office/drawing/2014/main" id="{6011538C-E995-F368-34EB-8A441AE74C1E}"/>
              </a:ext>
            </a:extLst>
          </p:cNvPr>
          <p:cNvSpPr>
            <a:spLocks noChangeArrowheads="1"/>
          </p:cNvSpPr>
          <p:nvPr/>
        </p:nvSpPr>
        <p:spPr bwMode="auto">
          <a:xfrm>
            <a:off x="3631406" y="2395055"/>
            <a:ext cx="1549004" cy="339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13" name="Rectangle 13">
            <a:extLst>
              <a:ext uri="{FF2B5EF4-FFF2-40B4-BE49-F238E27FC236}">
                <a16:creationId xmlns:a16="http://schemas.microsoft.com/office/drawing/2014/main" id="{79B7C9D1-EC2A-B8B1-2F96-4343A912083D}"/>
              </a:ext>
            </a:extLst>
          </p:cNvPr>
          <p:cNvSpPr>
            <a:spLocks noChangeArrowheads="1"/>
          </p:cNvSpPr>
          <p:nvPr/>
        </p:nvSpPr>
        <p:spPr bwMode="auto">
          <a:xfrm>
            <a:off x="3656410" y="2429584"/>
            <a:ext cx="1543050" cy="30056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           time_key</a:t>
            </a:r>
          </a:p>
        </p:txBody>
      </p:sp>
      <p:sp>
        <p:nvSpPr>
          <p:cNvPr id="21514" name="Rectangle 14">
            <a:extLst>
              <a:ext uri="{FF2B5EF4-FFF2-40B4-BE49-F238E27FC236}">
                <a16:creationId xmlns:a16="http://schemas.microsoft.com/office/drawing/2014/main" id="{52AB2A78-D189-E63F-D9B3-CB665B5AB5F4}"/>
              </a:ext>
            </a:extLst>
          </p:cNvPr>
          <p:cNvSpPr>
            <a:spLocks noChangeArrowheads="1"/>
          </p:cNvSpPr>
          <p:nvPr/>
        </p:nvSpPr>
        <p:spPr bwMode="auto">
          <a:xfrm>
            <a:off x="3657601" y="2766531"/>
            <a:ext cx="1526059" cy="30056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item_key</a:t>
            </a:r>
          </a:p>
        </p:txBody>
      </p:sp>
      <p:sp>
        <p:nvSpPr>
          <p:cNvPr id="21515" name="Rectangle 15">
            <a:extLst>
              <a:ext uri="{FF2B5EF4-FFF2-40B4-BE49-F238E27FC236}">
                <a16:creationId xmlns:a16="http://schemas.microsoft.com/office/drawing/2014/main" id="{7C7F8F3A-6607-E807-52C8-D8823E2E8488}"/>
              </a:ext>
            </a:extLst>
          </p:cNvPr>
          <p:cNvSpPr>
            <a:spLocks noChangeArrowheads="1"/>
          </p:cNvSpPr>
          <p:nvPr/>
        </p:nvSpPr>
        <p:spPr bwMode="auto">
          <a:xfrm>
            <a:off x="3631406" y="3092761"/>
            <a:ext cx="1549004"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16" name="Rectangle 16">
            <a:extLst>
              <a:ext uri="{FF2B5EF4-FFF2-40B4-BE49-F238E27FC236}">
                <a16:creationId xmlns:a16="http://schemas.microsoft.com/office/drawing/2014/main" id="{AB46329F-2C45-EB06-BF99-B605C7AE42DF}"/>
              </a:ext>
            </a:extLst>
          </p:cNvPr>
          <p:cNvSpPr>
            <a:spLocks noChangeArrowheads="1"/>
          </p:cNvSpPr>
          <p:nvPr/>
        </p:nvSpPr>
        <p:spPr bwMode="auto">
          <a:xfrm>
            <a:off x="3657601" y="3101096"/>
            <a:ext cx="1564531" cy="30056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branch_key</a:t>
            </a:r>
          </a:p>
        </p:txBody>
      </p:sp>
      <p:sp>
        <p:nvSpPr>
          <p:cNvPr id="21517" name="Rectangle 17">
            <a:extLst>
              <a:ext uri="{FF2B5EF4-FFF2-40B4-BE49-F238E27FC236}">
                <a16:creationId xmlns:a16="http://schemas.microsoft.com/office/drawing/2014/main" id="{2A5634F3-7760-3BC0-C716-1DFC95746E4C}"/>
              </a:ext>
            </a:extLst>
          </p:cNvPr>
          <p:cNvSpPr>
            <a:spLocks noChangeArrowheads="1"/>
          </p:cNvSpPr>
          <p:nvPr/>
        </p:nvSpPr>
        <p:spPr bwMode="auto">
          <a:xfrm>
            <a:off x="3631406" y="3440424"/>
            <a:ext cx="1549004" cy="339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18" name="Rectangle 18">
            <a:extLst>
              <a:ext uri="{FF2B5EF4-FFF2-40B4-BE49-F238E27FC236}">
                <a16:creationId xmlns:a16="http://schemas.microsoft.com/office/drawing/2014/main" id="{35D47F60-C882-979E-2F9B-469562CEA086}"/>
              </a:ext>
            </a:extLst>
          </p:cNvPr>
          <p:cNvSpPr>
            <a:spLocks noChangeArrowheads="1"/>
          </p:cNvSpPr>
          <p:nvPr/>
        </p:nvSpPr>
        <p:spPr bwMode="auto">
          <a:xfrm>
            <a:off x="3656411" y="3458284"/>
            <a:ext cx="1562927" cy="3005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location_key</a:t>
            </a:r>
          </a:p>
        </p:txBody>
      </p:sp>
      <p:sp>
        <p:nvSpPr>
          <p:cNvPr id="21519" name="Rectangle 19">
            <a:extLst>
              <a:ext uri="{FF2B5EF4-FFF2-40B4-BE49-F238E27FC236}">
                <a16:creationId xmlns:a16="http://schemas.microsoft.com/office/drawing/2014/main" id="{19726A0C-20BF-2CD2-003D-2ECAA5538DC5}"/>
              </a:ext>
            </a:extLst>
          </p:cNvPr>
          <p:cNvSpPr>
            <a:spLocks noChangeArrowheads="1"/>
          </p:cNvSpPr>
          <p:nvPr/>
        </p:nvSpPr>
        <p:spPr bwMode="auto">
          <a:xfrm>
            <a:off x="3631406" y="3789277"/>
            <a:ext cx="1549004"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20" name="Rectangle 20">
            <a:extLst>
              <a:ext uri="{FF2B5EF4-FFF2-40B4-BE49-F238E27FC236}">
                <a16:creationId xmlns:a16="http://schemas.microsoft.com/office/drawing/2014/main" id="{1EACA4F6-96E0-6160-EAAF-40D44A42E8DB}"/>
              </a:ext>
            </a:extLst>
          </p:cNvPr>
          <p:cNvSpPr>
            <a:spLocks noChangeArrowheads="1"/>
          </p:cNvSpPr>
          <p:nvPr/>
        </p:nvSpPr>
        <p:spPr bwMode="auto">
          <a:xfrm>
            <a:off x="3657601" y="3827377"/>
            <a:ext cx="1506823"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units_sold</a:t>
            </a:r>
          </a:p>
        </p:txBody>
      </p:sp>
      <p:sp>
        <p:nvSpPr>
          <p:cNvPr id="21521" name="Rectangle 21">
            <a:extLst>
              <a:ext uri="{FF2B5EF4-FFF2-40B4-BE49-F238E27FC236}">
                <a16:creationId xmlns:a16="http://schemas.microsoft.com/office/drawing/2014/main" id="{6572A806-4FA5-5376-CD78-904DEA51819B}"/>
              </a:ext>
            </a:extLst>
          </p:cNvPr>
          <p:cNvSpPr>
            <a:spLocks noChangeArrowheads="1"/>
          </p:cNvSpPr>
          <p:nvPr/>
        </p:nvSpPr>
        <p:spPr bwMode="auto">
          <a:xfrm>
            <a:off x="3631406" y="4138130"/>
            <a:ext cx="1549004"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22" name="Rectangle 22">
            <a:extLst>
              <a:ext uri="{FF2B5EF4-FFF2-40B4-BE49-F238E27FC236}">
                <a16:creationId xmlns:a16="http://schemas.microsoft.com/office/drawing/2014/main" id="{0A1860DC-3B81-56D3-85F8-765E30D57936}"/>
              </a:ext>
            </a:extLst>
          </p:cNvPr>
          <p:cNvSpPr>
            <a:spLocks noChangeArrowheads="1"/>
          </p:cNvSpPr>
          <p:nvPr/>
        </p:nvSpPr>
        <p:spPr bwMode="auto">
          <a:xfrm>
            <a:off x="3657602" y="4160752"/>
            <a:ext cx="1511631"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dollars_sold</a:t>
            </a:r>
          </a:p>
        </p:txBody>
      </p:sp>
      <p:sp>
        <p:nvSpPr>
          <p:cNvPr id="21523" name="Rectangle 23">
            <a:extLst>
              <a:ext uri="{FF2B5EF4-FFF2-40B4-BE49-F238E27FC236}">
                <a16:creationId xmlns:a16="http://schemas.microsoft.com/office/drawing/2014/main" id="{54DC8F70-2974-F4EF-9CED-D40EA1CB5438}"/>
              </a:ext>
            </a:extLst>
          </p:cNvPr>
          <p:cNvSpPr>
            <a:spLocks noChangeArrowheads="1"/>
          </p:cNvSpPr>
          <p:nvPr/>
        </p:nvSpPr>
        <p:spPr bwMode="auto">
          <a:xfrm>
            <a:off x="3631406" y="4486982"/>
            <a:ext cx="1549004"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1524" name="Rectangle 24">
            <a:extLst>
              <a:ext uri="{FF2B5EF4-FFF2-40B4-BE49-F238E27FC236}">
                <a16:creationId xmlns:a16="http://schemas.microsoft.com/office/drawing/2014/main" id="{9BF770EF-467D-CD5A-DCE8-AE9369EF3E6B}"/>
              </a:ext>
            </a:extLst>
          </p:cNvPr>
          <p:cNvSpPr>
            <a:spLocks noChangeArrowheads="1"/>
          </p:cNvSpPr>
          <p:nvPr/>
        </p:nvSpPr>
        <p:spPr bwMode="auto">
          <a:xfrm>
            <a:off x="3643314" y="4495318"/>
            <a:ext cx="1511631" cy="30056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             avg_sales</a:t>
            </a:r>
          </a:p>
        </p:txBody>
      </p:sp>
      <p:sp>
        <p:nvSpPr>
          <p:cNvPr id="21525" name="Rectangle 25">
            <a:extLst>
              <a:ext uri="{FF2B5EF4-FFF2-40B4-BE49-F238E27FC236}">
                <a16:creationId xmlns:a16="http://schemas.microsoft.com/office/drawing/2014/main" id="{0F02232B-6D4F-4514-76E1-9480290E612C}"/>
              </a:ext>
            </a:extLst>
          </p:cNvPr>
          <p:cNvSpPr>
            <a:spLocks noChangeArrowheads="1"/>
          </p:cNvSpPr>
          <p:nvPr/>
        </p:nvSpPr>
        <p:spPr bwMode="auto">
          <a:xfrm>
            <a:off x="2400300" y="4815596"/>
            <a:ext cx="914400" cy="300565"/>
          </a:xfrm>
          <a:prstGeom prst="rect">
            <a:avLst/>
          </a:prstGeom>
          <a:noFill/>
          <a:ln w="9525">
            <a:noFill/>
            <a:miter lim="800000"/>
            <a:headEnd/>
            <a:tailEnd/>
          </a:ln>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500" dirty="0">
                <a:latin typeface="Times New Roman" panose="02020603050405020304" pitchFamily="18" charset="0"/>
              </a:rPr>
              <a:t>Measures</a:t>
            </a:r>
          </a:p>
        </p:txBody>
      </p:sp>
      <p:sp>
        <p:nvSpPr>
          <p:cNvPr id="21526" name="Line 26">
            <a:extLst>
              <a:ext uri="{FF2B5EF4-FFF2-40B4-BE49-F238E27FC236}">
                <a16:creationId xmlns:a16="http://schemas.microsoft.com/office/drawing/2014/main" id="{43300B0B-51D7-B1D9-5FCC-2470A6CB649F}"/>
              </a:ext>
            </a:extLst>
          </p:cNvPr>
          <p:cNvSpPr>
            <a:spLocks noChangeShapeType="1"/>
          </p:cNvSpPr>
          <p:nvPr/>
        </p:nvSpPr>
        <p:spPr bwMode="auto">
          <a:xfrm flipV="1">
            <a:off x="3086100" y="3958345"/>
            <a:ext cx="577454" cy="857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1527" name="Line 27">
            <a:extLst>
              <a:ext uri="{FF2B5EF4-FFF2-40B4-BE49-F238E27FC236}">
                <a16:creationId xmlns:a16="http://schemas.microsoft.com/office/drawing/2014/main" id="{FD9CC1BC-8CE0-527B-AC04-7B27815CA85C}"/>
              </a:ext>
            </a:extLst>
          </p:cNvPr>
          <p:cNvSpPr>
            <a:spLocks noChangeShapeType="1"/>
          </p:cNvSpPr>
          <p:nvPr/>
        </p:nvSpPr>
        <p:spPr bwMode="auto">
          <a:xfrm flipV="1">
            <a:off x="3071814" y="4365540"/>
            <a:ext cx="591741" cy="4214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1528" name="Line 28">
            <a:extLst>
              <a:ext uri="{FF2B5EF4-FFF2-40B4-BE49-F238E27FC236}">
                <a16:creationId xmlns:a16="http://schemas.microsoft.com/office/drawing/2014/main" id="{26E0D576-A926-F414-7AD1-FE7AAFA31F3C}"/>
              </a:ext>
            </a:extLst>
          </p:cNvPr>
          <p:cNvSpPr>
            <a:spLocks noChangeShapeType="1"/>
          </p:cNvSpPr>
          <p:nvPr/>
        </p:nvSpPr>
        <p:spPr bwMode="auto">
          <a:xfrm flipV="1">
            <a:off x="3071813" y="4641764"/>
            <a:ext cx="678656" cy="1452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1529" name="Line 29">
            <a:extLst>
              <a:ext uri="{FF2B5EF4-FFF2-40B4-BE49-F238E27FC236}">
                <a16:creationId xmlns:a16="http://schemas.microsoft.com/office/drawing/2014/main" id="{8ADC7E64-AFCC-29E9-FB0D-FA172A030DBA}"/>
              </a:ext>
            </a:extLst>
          </p:cNvPr>
          <p:cNvSpPr>
            <a:spLocks noChangeShapeType="1"/>
          </p:cNvSpPr>
          <p:nvPr/>
        </p:nvSpPr>
        <p:spPr bwMode="auto">
          <a:xfrm flipH="1">
            <a:off x="2628900" y="3329695"/>
            <a:ext cx="1009650" cy="5143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1530" name="Line 30">
            <a:extLst>
              <a:ext uri="{FF2B5EF4-FFF2-40B4-BE49-F238E27FC236}">
                <a16:creationId xmlns:a16="http://schemas.microsoft.com/office/drawing/2014/main" id="{BD363A0F-8BCB-D99B-F1DF-0F43DD2BE6AE}"/>
              </a:ext>
            </a:extLst>
          </p:cNvPr>
          <p:cNvSpPr>
            <a:spLocks noChangeShapeType="1"/>
          </p:cNvSpPr>
          <p:nvPr/>
        </p:nvSpPr>
        <p:spPr bwMode="auto">
          <a:xfrm flipH="1" flipV="1">
            <a:off x="2628900" y="1900947"/>
            <a:ext cx="1141810" cy="650081"/>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1531" name="Line 31">
            <a:extLst>
              <a:ext uri="{FF2B5EF4-FFF2-40B4-BE49-F238E27FC236}">
                <a16:creationId xmlns:a16="http://schemas.microsoft.com/office/drawing/2014/main" id="{5DF7C473-23D0-5BEB-7F99-6053B4874ADA}"/>
              </a:ext>
            </a:extLst>
          </p:cNvPr>
          <p:cNvSpPr>
            <a:spLocks noChangeShapeType="1"/>
          </p:cNvSpPr>
          <p:nvPr/>
        </p:nvSpPr>
        <p:spPr bwMode="auto">
          <a:xfrm>
            <a:off x="5143500" y="3615445"/>
            <a:ext cx="457200" cy="1143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1532" name="Line 32">
            <a:extLst>
              <a:ext uri="{FF2B5EF4-FFF2-40B4-BE49-F238E27FC236}">
                <a16:creationId xmlns:a16="http://schemas.microsoft.com/office/drawing/2014/main" id="{41E5A95E-53A7-3F0E-5E26-31791A5A0B0A}"/>
              </a:ext>
            </a:extLst>
          </p:cNvPr>
          <p:cNvSpPr>
            <a:spLocks noChangeShapeType="1"/>
          </p:cNvSpPr>
          <p:nvPr/>
        </p:nvSpPr>
        <p:spPr bwMode="auto">
          <a:xfrm flipV="1">
            <a:off x="5143500" y="2129545"/>
            <a:ext cx="457200" cy="6286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nvGrpSpPr>
          <p:cNvPr id="21533" name="Group 33">
            <a:extLst>
              <a:ext uri="{FF2B5EF4-FFF2-40B4-BE49-F238E27FC236}">
                <a16:creationId xmlns:a16="http://schemas.microsoft.com/office/drawing/2014/main" id="{50BE03C8-5CA9-CB3A-E774-62E5BAC278F5}"/>
              </a:ext>
            </a:extLst>
          </p:cNvPr>
          <p:cNvGrpSpPr>
            <a:grpSpLocks/>
          </p:cNvGrpSpPr>
          <p:nvPr/>
        </p:nvGrpSpPr>
        <p:grpSpPr bwMode="auto">
          <a:xfrm>
            <a:off x="5600703" y="1548368"/>
            <a:ext cx="1033488" cy="1455134"/>
            <a:chOff x="3796" y="975"/>
            <a:chExt cx="859" cy="1203"/>
          </a:xfrm>
        </p:grpSpPr>
        <p:sp>
          <p:nvSpPr>
            <p:cNvPr id="21545" name="Rectangle 34">
              <a:extLst>
                <a:ext uri="{FF2B5EF4-FFF2-40B4-BE49-F238E27FC236}">
                  <a16:creationId xmlns:a16="http://schemas.microsoft.com/office/drawing/2014/main" id="{8A89F81B-EA44-E492-EB69-EC2CA2A112B9}"/>
                </a:ext>
              </a:extLst>
            </p:cNvPr>
            <p:cNvSpPr>
              <a:spLocks noChangeArrowheads="1"/>
            </p:cNvSpPr>
            <p:nvPr/>
          </p:nvSpPr>
          <p:spPr bwMode="auto">
            <a:xfrm>
              <a:off x="3796" y="1262"/>
              <a:ext cx="859" cy="916"/>
            </a:xfrm>
            <a:prstGeom prst="rect">
              <a:avLst/>
            </a:prstGeom>
            <a:solidFill>
              <a:srgbClr val="FFCC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item_key</a:t>
              </a:r>
            </a:p>
            <a:p>
              <a:r>
                <a:rPr lang="en-US" altLang="en-US" sz="1350">
                  <a:latin typeface="Times New Roman" panose="02020603050405020304" pitchFamily="18" charset="0"/>
                </a:rPr>
                <a:t>item_name</a:t>
              </a:r>
            </a:p>
            <a:p>
              <a:r>
                <a:rPr lang="en-US" altLang="en-US" sz="1350">
                  <a:latin typeface="Times New Roman" panose="02020603050405020304" pitchFamily="18" charset="0"/>
                </a:rPr>
                <a:t>brand</a:t>
              </a:r>
            </a:p>
            <a:p>
              <a:r>
                <a:rPr lang="en-US" altLang="en-US" sz="1350">
                  <a:latin typeface="Times New Roman" panose="02020603050405020304" pitchFamily="18" charset="0"/>
                </a:rPr>
                <a:t>type</a:t>
              </a:r>
            </a:p>
            <a:p>
              <a:r>
                <a:rPr lang="en-US" altLang="en-US" sz="1350">
                  <a:latin typeface="Times New Roman" panose="02020603050405020304" pitchFamily="18" charset="0"/>
                </a:rPr>
                <a:t>supplier_key</a:t>
              </a:r>
            </a:p>
          </p:txBody>
        </p:sp>
        <p:sp>
          <p:nvSpPr>
            <p:cNvPr id="21546" name="Text Box 35">
              <a:extLst>
                <a:ext uri="{FF2B5EF4-FFF2-40B4-BE49-F238E27FC236}">
                  <a16:creationId xmlns:a16="http://schemas.microsoft.com/office/drawing/2014/main" id="{5C690FFE-379E-23B8-9FD2-42AC57EDCDD3}"/>
                </a:ext>
              </a:extLst>
            </p:cNvPr>
            <p:cNvSpPr txBox="1">
              <a:spLocks noChangeArrowheads="1"/>
            </p:cNvSpPr>
            <p:nvPr/>
          </p:nvSpPr>
          <p:spPr bwMode="auto">
            <a:xfrm>
              <a:off x="3907" y="975"/>
              <a:ext cx="495" cy="305"/>
            </a:xfrm>
            <a:prstGeom prst="rect">
              <a:avLst/>
            </a:prstGeom>
            <a:solidFill>
              <a:srgbClr val="FFCC99"/>
            </a:solidFill>
            <a:ln w="9525">
              <a:solidFill>
                <a:schemeClr val="tx1"/>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item</a:t>
              </a:r>
            </a:p>
          </p:txBody>
        </p:sp>
      </p:grpSp>
      <p:grpSp>
        <p:nvGrpSpPr>
          <p:cNvPr id="21534" name="Group 36">
            <a:extLst>
              <a:ext uri="{FF2B5EF4-FFF2-40B4-BE49-F238E27FC236}">
                <a16:creationId xmlns:a16="http://schemas.microsoft.com/office/drawing/2014/main" id="{661BE440-AE18-6290-6044-2A9F73905D00}"/>
              </a:ext>
            </a:extLst>
          </p:cNvPr>
          <p:cNvGrpSpPr>
            <a:grpSpLocks/>
          </p:cNvGrpSpPr>
          <p:nvPr/>
        </p:nvGrpSpPr>
        <p:grpSpPr bwMode="auto">
          <a:xfrm>
            <a:off x="1578494" y="3329695"/>
            <a:ext cx="1156401" cy="1044159"/>
            <a:chOff x="3826" y="2426"/>
            <a:chExt cx="959" cy="863"/>
          </a:xfrm>
        </p:grpSpPr>
        <p:sp>
          <p:nvSpPr>
            <p:cNvPr id="21543" name="Rectangle 37">
              <a:extLst>
                <a:ext uri="{FF2B5EF4-FFF2-40B4-BE49-F238E27FC236}">
                  <a16:creationId xmlns:a16="http://schemas.microsoft.com/office/drawing/2014/main" id="{1EA0298D-9089-D5FE-5426-75395E3E4BDD}"/>
                </a:ext>
              </a:extLst>
            </p:cNvPr>
            <p:cNvSpPr>
              <a:spLocks noChangeArrowheads="1"/>
            </p:cNvSpPr>
            <p:nvPr/>
          </p:nvSpPr>
          <p:spPr bwMode="auto">
            <a:xfrm>
              <a:off x="3896" y="2716"/>
              <a:ext cx="889" cy="573"/>
            </a:xfrm>
            <a:prstGeom prst="rect">
              <a:avLst/>
            </a:prstGeom>
            <a:solidFill>
              <a:srgbClr val="CCECFF"/>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dirty="0" err="1">
                  <a:latin typeface="Times New Roman" panose="02020603050405020304" pitchFamily="18" charset="0"/>
                </a:rPr>
                <a:t>branch_key</a:t>
              </a:r>
              <a:endParaRPr lang="en-US" altLang="en-US" sz="1350" dirty="0">
                <a:latin typeface="Times New Roman" panose="02020603050405020304" pitchFamily="18" charset="0"/>
              </a:endParaRPr>
            </a:p>
            <a:p>
              <a:r>
                <a:rPr lang="en-US" altLang="en-US" sz="1350" dirty="0" err="1">
                  <a:latin typeface="Times New Roman" panose="02020603050405020304" pitchFamily="18" charset="0"/>
                </a:rPr>
                <a:t>branch_name</a:t>
              </a:r>
              <a:endParaRPr lang="en-US" altLang="en-US" sz="1350" dirty="0">
                <a:latin typeface="Times New Roman" panose="02020603050405020304" pitchFamily="18" charset="0"/>
              </a:endParaRPr>
            </a:p>
            <a:p>
              <a:r>
                <a:rPr lang="en-US" altLang="en-US" sz="1350" dirty="0" err="1">
                  <a:latin typeface="Times New Roman" panose="02020603050405020304" pitchFamily="18" charset="0"/>
                </a:rPr>
                <a:t>branch_type</a:t>
              </a:r>
              <a:endParaRPr lang="en-US" altLang="en-US" sz="1350" dirty="0">
                <a:latin typeface="Times New Roman" panose="02020603050405020304" pitchFamily="18" charset="0"/>
              </a:endParaRPr>
            </a:p>
          </p:txBody>
        </p:sp>
        <p:sp>
          <p:nvSpPr>
            <p:cNvPr id="21544" name="Text Box 38">
              <a:extLst>
                <a:ext uri="{FF2B5EF4-FFF2-40B4-BE49-F238E27FC236}">
                  <a16:creationId xmlns:a16="http://schemas.microsoft.com/office/drawing/2014/main" id="{15C69A6B-D3B3-767A-3BC7-7883FC9207AF}"/>
                </a:ext>
              </a:extLst>
            </p:cNvPr>
            <p:cNvSpPr txBox="1">
              <a:spLocks noChangeArrowheads="1"/>
            </p:cNvSpPr>
            <p:nvPr/>
          </p:nvSpPr>
          <p:spPr bwMode="auto">
            <a:xfrm>
              <a:off x="3826" y="2426"/>
              <a:ext cx="674" cy="305"/>
            </a:xfrm>
            <a:prstGeom prst="rect">
              <a:avLst/>
            </a:prstGeom>
            <a:solidFill>
              <a:srgbClr val="CCECFF"/>
            </a:solidFill>
            <a:ln w="9525">
              <a:solidFill>
                <a:schemeClr val="tx1"/>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a:latin typeface="Times New Roman" panose="02020603050405020304" pitchFamily="18" charset="0"/>
                </a:rPr>
                <a:t>branch</a:t>
              </a:r>
            </a:p>
          </p:txBody>
        </p:sp>
      </p:grpSp>
      <p:grpSp>
        <p:nvGrpSpPr>
          <p:cNvPr id="21535" name="Group 40">
            <a:extLst>
              <a:ext uri="{FF2B5EF4-FFF2-40B4-BE49-F238E27FC236}">
                <a16:creationId xmlns:a16="http://schemas.microsoft.com/office/drawing/2014/main" id="{49B6AA85-B788-EF01-C073-48EA522D4E25}"/>
              </a:ext>
            </a:extLst>
          </p:cNvPr>
          <p:cNvGrpSpPr>
            <a:grpSpLocks/>
          </p:cNvGrpSpPr>
          <p:nvPr/>
        </p:nvGrpSpPr>
        <p:grpSpPr bwMode="auto">
          <a:xfrm>
            <a:off x="6820067" y="1846632"/>
            <a:ext cx="1184549" cy="800023"/>
            <a:chOff x="3711" y="770"/>
            <a:chExt cx="984" cy="1252"/>
          </a:xfrm>
        </p:grpSpPr>
        <p:sp>
          <p:nvSpPr>
            <p:cNvPr id="21541" name="Rectangle 41">
              <a:extLst>
                <a:ext uri="{FF2B5EF4-FFF2-40B4-BE49-F238E27FC236}">
                  <a16:creationId xmlns:a16="http://schemas.microsoft.com/office/drawing/2014/main" id="{86F1F083-7889-0E87-31C1-096AC930DB67}"/>
                </a:ext>
              </a:extLst>
            </p:cNvPr>
            <p:cNvSpPr>
              <a:spLocks noChangeArrowheads="1"/>
            </p:cNvSpPr>
            <p:nvPr/>
          </p:nvSpPr>
          <p:spPr bwMode="auto">
            <a:xfrm>
              <a:off x="3796" y="1263"/>
              <a:ext cx="899" cy="759"/>
            </a:xfrm>
            <a:prstGeom prst="rect">
              <a:avLst/>
            </a:prstGeom>
            <a:solidFill>
              <a:srgbClr val="FFCC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supplier_key</a:t>
              </a:r>
            </a:p>
            <a:p>
              <a:r>
                <a:rPr lang="en-US" altLang="en-US" sz="1350">
                  <a:latin typeface="Times New Roman" panose="02020603050405020304" pitchFamily="18" charset="0"/>
                </a:rPr>
                <a:t>supplier_type</a:t>
              </a:r>
            </a:p>
          </p:txBody>
        </p:sp>
        <p:sp>
          <p:nvSpPr>
            <p:cNvPr id="21542" name="Text Box 42">
              <a:extLst>
                <a:ext uri="{FF2B5EF4-FFF2-40B4-BE49-F238E27FC236}">
                  <a16:creationId xmlns:a16="http://schemas.microsoft.com/office/drawing/2014/main" id="{ABA48AD4-E9DE-E829-5C2A-6119E2DFEB94}"/>
                </a:ext>
              </a:extLst>
            </p:cNvPr>
            <p:cNvSpPr txBox="1">
              <a:spLocks noChangeArrowheads="1"/>
            </p:cNvSpPr>
            <p:nvPr/>
          </p:nvSpPr>
          <p:spPr bwMode="auto">
            <a:xfrm>
              <a:off x="3711" y="770"/>
              <a:ext cx="771" cy="578"/>
            </a:xfrm>
            <a:prstGeom prst="rect">
              <a:avLst/>
            </a:prstGeom>
            <a:solidFill>
              <a:srgbClr val="FFCC99"/>
            </a:solidFill>
            <a:ln w="9525">
              <a:solidFill>
                <a:schemeClr val="tx1"/>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Times New Roman" panose="02020603050405020304" pitchFamily="18" charset="0"/>
                </a:rPr>
                <a:t>supplier</a:t>
              </a:r>
            </a:p>
          </p:txBody>
        </p:sp>
      </p:grpSp>
      <p:sp>
        <p:nvSpPr>
          <p:cNvPr id="21536" name="Line 43">
            <a:extLst>
              <a:ext uri="{FF2B5EF4-FFF2-40B4-BE49-F238E27FC236}">
                <a16:creationId xmlns:a16="http://schemas.microsoft.com/office/drawing/2014/main" id="{C6EC8106-8E2C-7B7C-20A2-946EB68C4EE9}"/>
              </a:ext>
            </a:extLst>
          </p:cNvPr>
          <p:cNvSpPr>
            <a:spLocks noChangeShapeType="1"/>
          </p:cNvSpPr>
          <p:nvPr/>
        </p:nvSpPr>
        <p:spPr bwMode="auto">
          <a:xfrm flipV="1">
            <a:off x="6515100" y="2415295"/>
            <a:ext cx="400050" cy="4000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nvGrpSpPr>
          <p:cNvPr id="21537" name="Group 45">
            <a:extLst>
              <a:ext uri="{FF2B5EF4-FFF2-40B4-BE49-F238E27FC236}">
                <a16:creationId xmlns:a16="http://schemas.microsoft.com/office/drawing/2014/main" id="{E29EA130-78C6-EE39-DDE1-71D808A3DA1D}"/>
              </a:ext>
            </a:extLst>
          </p:cNvPr>
          <p:cNvGrpSpPr>
            <a:grpSpLocks/>
          </p:cNvGrpSpPr>
          <p:nvPr/>
        </p:nvGrpSpPr>
        <p:grpSpPr bwMode="auto">
          <a:xfrm>
            <a:off x="6760370" y="4072646"/>
            <a:ext cx="1240631" cy="1120341"/>
            <a:chOff x="684" y="2196"/>
            <a:chExt cx="1565" cy="912"/>
          </a:xfrm>
        </p:grpSpPr>
        <p:sp>
          <p:nvSpPr>
            <p:cNvPr id="21539" name="Rectangle 46">
              <a:extLst>
                <a:ext uri="{FF2B5EF4-FFF2-40B4-BE49-F238E27FC236}">
                  <a16:creationId xmlns:a16="http://schemas.microsoft.com/office/drawing/2014/main" id="{3BAB7D75-4B58-1655-A857-C8218B02A364}"/>
                </a:ext>
              </a:extLst>
            </p:cNvPr>
            <p:cNvSpPr>
              <a:spLocks noChangeArrowheads="1"/>
            </p:cNvSpPr>
            <p:nvPr/>
          </p:nvSpPr>
          <p:spPr bwMode="auto">
            <a:xfrm>
              <a:off x="684" y="2450"/>
              <a:ext cx="1565" cy="658"/>
            </a:xfrm>
            <a:prstGeom prst="rect">
              <a:avLst/>
            </a:prstGeom>
            <a:solidFill>
              <a:srgbClr val="FFFF99"/>
            </a:solidFill>
            <a:ln w="9525">
              <a:solidFill>
                <a:schemeClr val="tx1"/>
              </a:solidFill>
              <a:miter lim="800000"/>
              <a:headEnd/>
              <a:tailEnd/>
            </a:ln>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city_key</a:t>
              </a:r>
            </a:p>
            <a:p>
              <a:r>
                <a:rPr lang="en-US" altLang="en-US" sz="1200">
                  <a:latin typeface="Times New Roman" panose="02020603050405020304" pitchFamily="18" charset="0"/>
                </a:rPr>
                <a:t>city</a:t>
              </a:r>
            </a:p>
            <a:p>
              <a:r>
                <a:rPr lang="en-US" altLang="en-US" sz="1200">
                  <a:latin typeface="Times New Roman" panose="02020603050405020304" pitchFamily="18" charset="0"/>
                </a:rPr>
                <a:t>state_or_province</a:t>
              </a:r>
            </a:p>
            <a:p>
              <a:r>
                <a:rPr lang="en-US" altLang="en-US" sz="1200">
                  <a:latin typeface="Times New Roman" panose="02020603050405020304" pitchFamily="18" charset="0"/>
                </a:rPr>
                <a:t>country</a:t>
              </a:r>
            </a:p>
          </p:txBody>
        </p:sp>
        <p:sp>
          <p:nvSpPr>
            <p:cNvPr id="21540" name="Rectangle 47">
              <a:extLst>
                <a:ext uri="{FF2B5EF4-FFF2-40B4-BE49-F238E27FC236}">
                  <a16:creationId xmlns:a16="http://schemas.microsoft.com/office/drawing/2014/main" id="{E9048A4C-8626-E5DC-50EB-C15A749F5BB1}"/>
                </a:ext>
              </a:extLst>
            </p:cNvPr>
            <p:cNvSpPr>
              <a:spLocks noChangeArrowheads="1"/>
            </p:cNvSpPr>
            <p:nvPr/>
          </p:nvSpPr>
          <p:spPr bwMode="auto">
            <a:xfrm>
              <a:off x="684" y="2196"/>
              <a:ext cx="538" cy="245"/>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500">
                  <a:latin typeface="Times New Roman" panose="02020603050405020304" pitchFamily="18" charset="0"/>
                </a:rPr>
                <a:t>city</a:t>
              </a:r>
            </a:p>
          </p:txBody>
        </p:sp>
      </p:grpSp>
      <p:sp>
        <p:nvSpPr>
          <p:cNvPr id="21538" name="Line 48">
            <a:extLst>
              <a:ext uri="{FF2B5EF4-FFF2-40B4-BE49-F238E27FC236}">
                <a16:creationId xmlns:a16="http://schemas.microsoft.com/office/drawing/2014/main" id="{281B1CE6-E5C8-1744-C239-E7A0A5E0214A}"/>
              </a:ext>
            </a:extLst>
          </p:cNvPr>
          <p:cNvSpPr>
            <a:spLocks noChangeShapeType="1"/>
          </p:cNvSpPr>
          <p:nvPr/>
        </p:nvSpPr>
        <p:spPr bwMode="auto">
          <a:xfrm>
            <a:off x="6286500" y="4186945"/>
            <a:ext cx="514350" cy="34290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3786983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F9D42D05-7DBC-A2E5-A541-923F23321122}"/>
              </a:ext>
            </a:extLst>
          </p:cNvPr>
          <p:cNvSpPr>
            <a:spLocks noGrp="1"/>
          </p:cNvSpPr>
          <p:nvPr>
            <p:ph type="sldNum" sz="quarter" idx="12"/>
          </p:nvPr>
        </p:nvSpPr>
        <p:spPr bwMode="auto">
          <a:xfrm>
            <a:off x="7239000" y="81153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B0504631-FC14-4CEC-AB8B-E00D33A90F13}" type="slidenum">
              <a:rPr lang="en-US" altLang="en-US" smtClean="0"/>
              <a:pPr eaLnBrk="1" hangingPunct="1"/>
              <a:t>49</a:t>
            </a:fld>
            <a:endParaRPr lang="en-US" altLang="en-US" sz="900"/>
          </a:p>
        </p:txBody>
      </p:sp>
      <p:sp>
        <p:nvSpPr>
          <p:cNvPr id="22531" name="Rectangle 2">
            <a:extLst>
              <a:ext uri="{FF2B5EF4-FFF2-40B4-BE49-F238E27FC236}">
                <a16:creationId xmlns:a16="http://schemas.microsoft.com/office/drawing/2014/main" id="{E45D6AC6-DA43-ADDB-4AD7-ABDDCFD4146A}"/>
              </a:ext>
            </a:extLst>
          </p:cNvPr>
          <p:cNvSpPr>
            <a:spLocks noGrp="1" noChangeArrowheads="1"/>
          </p:cNvSpPr>
          <p:nvPr>
            <p:ph type="title"/>
          </p:nvPr>
        </p:nvSpPr>
        <p:spPr>
          <a:xfrm>
            <a:off x="1982392" y="1085850"/>
            <a:ext cx="5224463" cy="514350"/>
          </a:xfrm>
        </p:spPr>
        <p:txBody>
          <a:bodyPr>
            <a:normAutofit fontScale="90000"/>
          </a:bodyPr>
          <a:lstStyle/>
          <a:p>
            <a:pPr eaLnBrk="1" hangingPunct="1"/>
            <a:r>
              <a:rPr lang="en-US" altLang="en-US"/>
              <a:t>Example of </a:t>
            </a:r>
            <a:r>
              <a:rPr lang="en-US" altLang="en-US" b="1"/>
              <a:t>Fact Constellation</a:t>
            </a:r>
          </a:p>
        </p:txBody>
      </p:sp>
      <p:sp>
        <p:nvSpPr>
          <p:cNvPr id="22532" name="Rectangle 4">
            <a:extLst>
              <a:ext uri="{FF2B5EF4-FFF2-40B4-BE49-F238E27FC236}">
                <a16:creationId xmlns:a16="http://schemas.microsoft.com/office/drawing/2014/main" id="{78247C5C-9AEE-FC6F-D818-D9A03D5A22A5}"/>
              </a:ext>
            </a:extLst>
          </p:cNvPr>
          <p:cNvSpPr>
            <a:spLocks noChangeArrowheads="1"/>
          </p:cNvSpPr>
          <p:nvPr/>
        </p:nvSpPr>
        <p:spPr bwMode="auto">
          <a:xfrm>
            <a:off x="3314700" y="2746015"/>
            <a:ext cx="1206104"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grpSp>
        <p:nvGrpSpPr>
          <p:cNvPr id="22533" name="Group 5">
            <a:extLst>
              <a:ext uri="{FF2B5EF4-FFF2-40B4-BE49-F238E27FC236}">
                <a16:creationId xmlns:a16="http://schemas.microsoft.com/office/drawing/2014/main" id="{A0D96CE7-1D7F-C069-E071-A14ADEA12D3A}"/>
              </a:ext>
            </a:extLst>
          </p:cNvPr>
          <p:cNvGrpSpPr>
            <a:grpSpLocks/>
          </p:cNvGrpSpPr>
          <p:nvPr/>
        </p:nvGrpSpPr>
        <p:grpSpPr bwMode="auto">
          <a:xfrm>
            <a:off x="1314452" y="1374416"/>
            <a:ext cx="1235939" cy="1488301"/>
            <a:chOff x="277" y="1164"/>
            <a:chExt cx="1026" cy="1230"/>
          </a:xfrm>
        </p:grpSpPr>
        <p:sp>
          <p:nvSpPr>
            <p:cNvPr id="22593" name="Rectangle 6">
              <a:extLst>
                <a:ext uri="{FF2B5EF4-FFF2-40B4-BE49-F238E27FC236}">
                  <a16:creationId xmlns:a16="http://schemas.microsoft.com/office/drawing/2014/main" id="{976A87C7-033A-392A-99F4-8918AB26AE7F}"/>
                </a:ext>
              </a:extLst>
            </p:cNvPr>
            <p:cNvSpPr>
              <a:spLocks noChangeArrowheads="1"/>
            </p:cNvSpPr>
            <p:nvPr/>
          </p:nvSpPr>
          <p:spPr bwMode="auto">
            <a:xfrm>
              <a:off x="277" y="1421"/>
              <a:ext cx="1026" cy="973"/>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time_key</a:t>
              </a:r>
            </a:p>
            <a:p>
              <a:r>
                <a:rPr lang="en-US" altLang="en-US" sz="1200">
                  <a:latin typeface="Times New Roman" panose="02020603050405020304" pitchFamily="18" charset="0"/>
                </a:rPr>
                <a:t>day</a:t>
              </a:r>
            </a:p>
            <a:p>
              <a:r>
                <a:rPr lang="en-US" altLang="en-US" sz="1200">
                  <a:latin typeface="Times New Roman" panose="02020603050405020304" pitchFamily="18" charset="0"/>
                </a:rPr>
                <a:t>day_of_the_week</a:t>
              </a:r>
            </a:p>
            <a:p>
              <a:r>
                <a:rPr lang="en-US" altLang="en-US" sz="1200">
                  <a:latin typeface="Times New Roman" panose="02020603050405020304" pitchFamily="18" charset="0"/>
                </a:rPr>
                <a:t>month</a:t>
              </a:r>
            </a:p>
            <a:p>
              <a:r>
                <a:rPr lang="en-US" altLang="en-US" sz="1200">
                  <a:latin typeface="Times New Roman" panose="02020603050405020304" pitchFamily="18" charset="0"/>
                </a:rPr>
                <a:t>quarter</a:t>
              </a:r>
            </a:p>
            <a:p>
              <a:r>
                <a:rPr lang="en-US" altLang="en-US" sz="1200">
                  <a:latin typeface="Times New Roman" panose="02020603050405020304" pitchFamily="18" charset="0"/>
                </a:rPr>
                <a:t>year</a:t>
              </a:r>
            </a:p>
          </p:txBody>
        </p:sp>
        <p:sp>
          <p:nvSpPr>
            <p:cNvPr id="22594" name="Rectangle 7">
              <a:extLst>
                <a:ext uri="{FF2B5EF4-FFF2-40B4-BE49-F238E27FC236}">
                  <a16:creationId xmlns:a16="http://schemas.microsoft.com/office/drawing/2014/main" id="{7A21EE1A-915A-A3A4-678C-4658225072DF}"/>
                </a:ext>
              </a:extLst>
            </p:cNvPr>
            <p:cNvSpPr>
              <a:spLocks noChangeArrowheads="1"/>
            </p:cNvSpPr>
            <p:nvPr/>
          </p:nvSpPr>
          <p:spPr bwMode="auto">
            <a:xfrm>
              <a:off x="277" y="1164"/>
              <a:ext cx="371" cy="229"/>
            </a:xfrm>
            <a:prstGeom prst="rect">
              <a:avLst/>
            </a:prstGeom>
            <a:solidFill>
              <a:srgbClr val="00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time</a:t>
              </a:r>
            </a:p>
          </p:txBody>
        </p:sp>
      </p:grpSp>
      <p:grpSp>
        <p:nvGrpSpPr>
          <p:cNvPr id="22534" name="Group 8">
            <a:extLst>
              <a:ext uri="{FF2B5EF4-FFF2-40B4-BE49-F238E27FC236}">
                <a16:creationId xmlns:a16="http://schemas.microsoft.com/office/drawing/2014/main" id="{7FB89DBE-AD8B-4801-4A8F-40A879EDF388}"/>
              </a:ext>
            </a:extLst>
          </p:cNvPr>
          <p:cNvGrpSpPr>
            <a:grpSpLocks/>
          </p:cNvGrpSpPr>
          <p:nvPr/>
        </p:nvGrpSpPr>
        <p:grpSpPr bwMode="auto">
          <a:xfrm>
            <a:off x="4972051" y="3488968"/>
            <a:ext cx="1245449" cy="1300163"/>
            <a:chOff x="684" y="2196"/>
            <a:chExt cx="1034" cy="1075"/>
          </a:xfrm>
        </p:grpSpPr>
        <p:sp>
          <p:nvSpPr>
            <p:cNvPr id="22591" name="Rectangle 9">
              <a:extLst>
                <a:ext uri="{FF2B5EF4-FFF2-40B4-BE49-F238E27FC236}">
                  <a16:creationId xmlns:a16="http://schemas.microsoft.com/office/drawing/2014/main" id="{282ADE14-E7A0-9C0C-6AE2-D1F4EBD6250C}"/>
                </a:ext>
              </a:extLst>
            </p:cNvPr>
            <p:cNvSpPr>
              <a:spLocks noChangeArrowheads="1"/>
            </p:cNvSpPr>
            <p:nvPr/>
          </p:nvSpPr>
          <p:spPr bwMode="auto">
            <a:xfrm>
              <a:off x="684" y="2450"/>
              <a:ext cx="1034" cy="821"/>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location_key</a:t>
              </a:r>
            </a:p>
            <a:p>
              <a:r>
                <a:rPr lang="en-US" altLang="en-US" sz="1200">
                  <a:latin typeface="Times New Roman" panose="02020603050405020304" pitchFamily="18" charset="0"/>
                </a:rPr>
                <a:t>street</a:t>
              </a:r>
            </a:p>
            <a:p>
              <a:r>
                <a:rPr lang="en-US" altLang="en-US" sz="1200">
                  <a:latin typeface="Times New Roman" panose="02020603050405020304" pitchFamily="18" charset="0"/>
                </a:rPr>
                <a:t>city</a:t>
              </a:r>
            </a:p>
            <a:p>
              <a:r>
                <a:rPr lang="en-US" altLang="en-US" sz="1200">
                  <a:latin typeface="Times New Roman" panose="02020603050405020304" pitchFamily="18" charset="0"/>
                </a:rPr>
                <a:t>province_or_state</a:t>
              </a:r>
            </a:p>
            <a:p>
              <a:r>
                <a:rPr lang="en-US" altLang="en-US" sz="1200">
                  <a:latin typeface="Times New Roman" panose="02020603050405020304" pitchFamily="18" charset="0"/>
                </a:rPr>
                <a:t>country</a:t>
              </a:r>
            </a:p>
          </p:txBody>
        </p:sp>
        <p:sp>
          <p:nvSpPr>
            <p:cNvPr id="22592" name="Rectangle 10">
              <a:extLst>
                <a:ext uri="{FF2B5EF4-FFF2-40B4-BE49-F238E27FC236}">
                  <a16:creationId xmlns:a16="http://schemas.microsoft.com/office/drawing/2014/main" id="{673474C1-322F-3300-5ACA-1A7F8DF2F234}"/>
                </a:ext>
              </a:extLst>
            </p:cNvPr>
            <p:cNvSpPr>
              <a:spLocks noChangeArrowheads="1"/>
            </p:cNvSpPr>
            <p:nvPr/>
          </p:nvSpPr>
          <p:spPr bwMode="auto">
            <a:xfrm>
              <a:off x="684" y="2196"/>
              <a:ext cx="579" cy="229"/>
            </a:xfrm>
            <a:prstGeom prst="rect">
              <a:avLst/>
            </a:prstGeom>
            <a:solidFill>
              <a:srgbClr val="FFFF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location</a:t>
              </a:r>
            </a:p>
          </p:txBody>
        </p:sp>
      </p:grpSp>
      <p:sp>
        <p:nvSpPr>
          <p:cNvPr id="22535" name="Rectangle 11">
            <a:extLst>
              <a:ext uri="{FF2B5EF4-FFF2-40B4-BE49-F238E27FC236}">
                <a16:creationId xmlns:a16="http://schemas.microsoft.com/office/drawing/2014/main" id="{B8F35568-4450-F7BC-3A72-DDF79B6B97C4}"/>
              </a:ext>
            </a:extLst>
          </p:cNvPr>
          <p:cNvSpPr>
            <a:spLocks noChangeArrowheads="1"/>
          </p:cNvSpPr>
          <p:nvPr/>
        </p:nvSpPr>
        <p:spPr bwMode="auto">
          <a:xfrm>
            <a:off x="3200400" y="2060215"/>
            <a:ext cx="1268744"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Sales Fact Table</a:t>
            </a:r>
          </a:p>
        </p:txBody>
      </p:sp>
      <p:sp>
        <p:nvSpPr>
          <p:cNvPr id="22536" name="Rectangle 12">
            <a:extLst>
              <a:ext uri="{FF2B5EF4-FFF2-40B4-BE49-F238E27FC236}">
                <a16:creationId xmlns:a16="http://schemas.microsoft.com/office/drawing/2014/main" id="{D98181AA-4AEE-F2B9-9F53-D348A0ED7054}"/>
              </a:ext>
            </a:extLst>
          </p:cNvPr>
          <p:cNvSpPr>
            <a:spLocks noChangeArrowheads="1"/>
          </p:cNvSpPr>
          <p:nvPr/>
        </p:nvSpPr>
        <p:spPr bwMode="auto">
          <a:xfrm>
            <a:off x="3314700" y="2403116"/>
            <a:ext cx="1200150"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37" name="Rectangle 13">
            <a:extLst>
              <a:ext uri="{FF2B5EF4-FFF2-40B4-BE49-F238E27FC236}">
                <a16:creationId xmlns:a16="http://schemas.microsoft.com/office/drawing/2014/main" id="{3A205C22-ECC0-D670-365C-C793F4680B0C}"/>
              </a:ext>
            </a:extLst>
          </p:cNvPr>
          <p:cNvSpPr>
            <a:spLocks noChangeArrowheads="1"/>
          </p:cNvSpPr>
          <p:nvPr/>
        </p:nvSpPr>
        <p:spPr bwMode="auto">
          <a:xfrm>
            <a:off x="3314701" y="2460265"/>
            <a:ext cx="1201341" cy="27748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350">
                <a:latin typeface="Times New Roman" panose="02020603050405020304" pitchFamily="18" charset="0"/>
              </a:rPr>
              <a:t>time_key</a:t>
            </a:r>
          </a:p>
        </p:txBody>
      </p:sp>
      <p:sp>
        <p:nvSpPr>
          <p:cNvPr id="22538" name="Rectangle 14">
            <a:extLst>
              <a:ext uri="{FF2B5EF4-FFF2-40B4-BE49-F238E27FC236}">
                <a16:creationId xmlns:a16="http://schemas.microsoft.com/office/drawing/2014/main" id="{20F55B6C-E867-48EC-E328-05134C9F3549}"/>
              </a:ext>
            </a:extLst>
          </p:cNvPr>
          <p:cNvSpPr>
            <a:spLocks noChangeArrowheads="1"/>
          </p:cNvSpPr>
          <p:nvPr/>
        </p:nvSpPr>
        <p:spPr bwMode="auto">
          <a:xfrm>
            <a:off x="3314700" y="2803165"/>
            <a:ext cx="1200150" cy="27748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item_key</a:t>
            </a:r>
          </a:p>
        </p:txBody>
      </p:sp>
      <p:sp>
        <p:nvSpPr>
          <p:cNvPr id="22539" name="Rectangle 15">
            <a:extLst>
              <a:ext uri="{FF2B5EF4-FFF2-40B4-BE49-F238E27FC236}">
                <a16:creationId xmlns:a16="http://schemas.microsoft.com/office/drawing/2014/main" id="{B6919ED2-71E2-4D60-06A8-CC67458931ED}"/>
              </a:ext>
            </a:extLst>
          </p:cNvPr>
          <p:cNvSpPr>
            <a:spLocks noChangeArrowheads="1"/>
          </p:cNvSpPr>
          <p:nvPr/>
        </p:nvSpPr>
        <p:spPr bwMode="auto">
          <a:xfrm>
            <a:off x="3314700" y="3088915"/>
            <a:ext cx="1200150"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40" name="Rectangle 16">
            <a:extLst>
              <a:ext uri="{FF2B5EF4-FFF2-40B4-BE49-F238E27FC236}">
                <a16:creationId xmlns:a16="http://schemas.microsoft.com/office/drawing/2014/main" id="{3B803999-149F-8FCB-3D15-B0D6544191FE}"/>
              </a:ext>
            </a:extLst>
          </p:cNvPr>
          <p:cNvSpPr>
            <a:spLocks noChangeArrowheads="1"/>
          </p:cNvSpPr>
          <p:nvPr/>
        </p:nvSpPr>
        <p:spPr bwMode="auto">
          <a:xfrm>
            <a:off x="3314700" y="3088915"/>
            <a:ext cx="1200150" cy="27748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branch_key</a:t>
            </a:r>
          </a:p>
        </p:txBody>
      </p:sp>
      <p:sp>
        <p:nvSpPr>
          <p:cNvPr id="22541" name="Rectangle 17">
            <a:extLst>
              <a:ext uri="{FF2B5EF4-FFF2-40B4-BE49-F238E27FC236}">
                <a16:creationId xmlns:a16="http://schemas.microsoft.com/office/drawing/2014/main" id="{D628F215-A9BE-4ADE-9755-94A03E1D64DF}"/>
              </a:ext>
            </a:extLst>
          </p:cNvPr>
          <p:cNvSpPr>
            <a:spLocks noChangeArrowheads="1"/>
          </p:cNvSpPr>
          <p:nvPr/>
        </p:nvSpPr>
        <p:spPr bwMode="auto">
          <a:xfrm>
            <a:off x="3314700" y="3431816"/>
            <a:ext cx="1200150"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42" name="Rectangle 18">
            <a:extLst>
              <a:ext uri="{FF2B5EF4-FFF2-40B4-BE49-F238E27FC236}">
                <a16:creationId xmlns:a16="http://schemas.microsoft.com/office/drawing/2014/main" id="{9D73514A-AE84-A508-8B23-B031D9A93BF2}"/>
              </a:ext>
            </a:extLst>
          </p:cNvPr>
          <p:cNvSpPr>
            <a:spLocks noChangeArrowheads="1"/>
          </p:cNvSpPr>
          <p:nvPr/>
        </p:nvSpPr>
        <p:spPr bwMode="auto">
          <a:xfrm>
            <a:off x="3313511" y="3446103"/>
            <a:ext cx="1207061" cy="2774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location_key</a:t>
            </a:r>
          </a:p>
        </p:txBody>
      </p:sp>
      <p:sp>
        <p:nvSpPr>
          <p:cNvPr id="22543" name="Rectangle 19">
            <a:extLst>
              <a:ext uri="{FF2B5EF4-FFF2-40B4-BE49-F238E27FC236}">
                <a16:creationId xmlns:a16="http://schemas.microsoft.com/office/drawing/2014/main" id="{A3F43D98-F37E-9E25-38AD-E5E46F35C6F9}"/>
              </a:ext>
            </a:extLst>
          </p:cNvPr>
          <p:cNvSpPr>
            <a:spLocks noChangeArrowheads="1"/>
          </p:cNvSpPr>
          <p:nvPr/>
        </p:nvSpPr>
        <p:spPr bwMode="auto">
          <a:xfrm>
            <a:off x="3288507" y="3774715"/>
            <a:ext cx="1226344" cy="3417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44" name="Rectangle 20">
            <a:extLst>
              <a:ext uri="{FF2B5EF4-FFF2-40B4-BE49-F238E27FC236}">
                <a16:creationId xmlns:a16="http://schemas.microsoft.com/office/drawing/2014/main" id="{9DFECDF5-B7AB-B0D3-5C49-FCFB278B310F}"/>
              </a:ext>
            </a:extLst>
          </p:cNvPr>
          <p:cNvSpPr>
            <a:spLocks noChangeArrowheads="1"/>
          </p:cNvSpPr>
          <p:nvPr/>
        </p:nvSpPr>
        <p:spPr bwMode="auto">
          <a:xfrm>
            <a:off x="3314701" y="3815196"/>
            <a:ext cx="1197443" cy="27748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units_sold</a:t>
            </a:r>
          </a:p>
        </p:txBody>
      </p:sp>
      <p:sp>
        <p:nvSpPr>
          <p:cNvPr id="22545" name="Rectangle 21">
            <a:extLst>
              <a:ext uri="{FF2B5EF4-FFF2-40B4-BE49-F238E27FC236}">
                <a16:creationId xmlns:a16="http://schemas.microsoft.com/office/drawing/2014/main" id="{C92D8DBF-D6AC-4097-91F2-B5DA6D1BF52B}"/>
              </a:ext>
            </a:extLst>
          </p:cNvPr>
          <p:cNvSpPr>
            <a:spLocks noChangeArrowheads="1"/>
          </p:cNvSpPr>
          <p:nvPr/>
        </p:nvSpPr>
        <p:spPr bwMode="auto">
          <a:xfrm>
            <a:off x="3288507" y="4117616"/>
            <a:ext cx="1226344" cy="3464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46" name="Rectangle 22">
            <a:extLst>
              <a:ext uri="{FF2B5EF4-FFF2-40B4-BE49-F238E27FC236}">
                <a16:creationId xmlns:a16="http://schemas.microsoft.com/office/drawing/2014/main" id="{70E38A4C-4053-B4DA-A7C4-4988837EE5FC}"/>
              </a:ext>
            </a:extLst>
          </p:cNvPr>
          <p:cNvSpPr>
            <a:spLocks noChangeArrowheads="1"/>
          </p:cNvSpPr>
          <p:nvPr/>
        </p:nvSpPr>
        <p:spPr bwMode="auto">
          <a:xfrm>
            <a:off x="3314700" y="4148571"/>
            <a:ext cx="1202252" cy="27748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dollars_sold</a:t>
            </a:r>
          </a:p>
        </p:txBody>
      </p:sp>
      <p:sp>
        <p:nvSpPr>
          <p:cNvPr id="22547" name="Rectangle 23">
            <a:extLst>
              <a:ext uri="{FF2B5EF4-FFF2-40B4-BE49-F238E27FC236}">
                <a16:creationId xmlns:a16="http://schemas.microsoft.com/office/drawing/2014/main" id="{F1E52C1D-A4DC-C488-3082-0E8160090E3A}"/>
              </a:ext>
            </a:extLst>
          </p:cNvPr>
          <p:cNvSpPr>
            <a:spLocks noChangeArrowheads="1"/>
          </p:cNvSpPr>
          <p:nvPr/>
        </p:nvSpPr>
        <p:spPr bwMode="auto">
          <a:xfrm>
            <a:off x="3288507" y="4460516"/>
            <a:ext cx="1226344" cy="352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48" name="Rectangle 24">
            <a:extLst>
              <a:ext uri="{FF2B5EF4-FFF2-40B4-BE49-F238E27FC236}">
                <a16:creationId xmlns:a16="http://schemas.microsoft.com/office/drawing/2014/main" id="{3050EACD-C043-2B22-C3DA-E13F93FDAADD}"/>
              </a:ext>
            </a:extLst>
          </p:cNvPr>
          <p:cNvSpPr>
            <a:spLocks noChangeArrowheads="1"/>
          </p:cNvSpPr>
          <p:nvPr/>
        </p:nvSpPr>
        <p:spPr bwMode="auto">
          <a:xfrm>
            <a:off x="3300413" y="4483137"/>
            <a:ext cx="1202252" cy="27748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avg_sales</a:t>
            </a:r>
          </a:p>
        </p:txBody>
      </p:sp>
      <p:sp>
        <p:nvSpPr>
          <p:cNvPr id="22549" name="Rectangle 25">
            <a:extLst>
              <a:ext uri="{FF2B5EF4-FFF2-40B4-BE49-F238E27FC236}">
                <a16:creationId xmlns:a16="http://schemas.microsoft.com/office/drawing/2014/main" id="{592EAE46-D0AD-B90F-BD3C-51BD1E0E73AD}"/>
              </a:ext>
            </a:extLst>
          </p:cNvPr>
          <p:cNvSpPr>
            <a:spLocks noChangeArrowheads="1"/>
          </p:cNvSpPr>
          <p:nvPr/>
        </p:nvSpPr>
        <p:spPr bwMode="auto">
          <a:xfrm>
            <a:off x="2114550" y="4746265"/>
            <a:ext cx="914400" cy="277482"/>
          </a:xfrm>
          <a:prstGeom prst="rect">
            <a:avLst/>
          </a:prstGeom>
          <a:noFill/>
          <a:ln w="9525">
            <a:noFill/>
            <a:miter lim="800000"/>
            <a:headEnd/>
            <a:tailEnd/>
          </a:ln>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350" dirty="0">
                <a:latin typeface="Times New Roman" panose="02020603050405020304" pitchFamily="18" charset="0"/>
              </a:rPr>
              <a:t>Measures</a:t>
            </a:r>
          </a:p>
        </p:txBody>
      </p:sp>
      <p:sp>
        <p:nvSpPr>
          <p:cNvPr id="22550" name="Line 26">
            <a:extLst>
              <a:ext uri="{FF2B5EF4-FFF2-40B4-BE49-F238E27FC236}">
                <a16:creationId xmlns:a16="http://schemas.microsoft.com/office/drawing/2014/main" id="{C7570DC6-1206-3C6A-778F-917FF9A06FCE}"/>
              </a:ext>
            </a:extLst>
          </p:cNvPr>
          <p:cNvSpPr>
            <a:spLocks noChangeShapeType="1"/>
          </p:cNvSpPr>
          <p:nvPr/>
        </p:nvSpPr>
        <p:spPr bwMode="auto">
          <a:xfrm flipV="1">
            <a:off x="2706292" y="3946165"/>
            <a:ext cx="577453" cy="857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2551" name="Line 27">
            <a:extLst>
              <a:ext uri="{FF2B5EF4-FFF2-40B4-BE49-F238E27FC236}">
                <a16:creationId xmlns:a16="http://schemas.microsoft.com/office/drawing/2014/main" id="{FE3ED95E-EE86-724D-C13D-9193DDAFDBFD}"/>
              </a:ext>
            </a:extLst>
          </p:cNvPr>
          <p:cNvSpPr>
            <a:spLocks noChangeShapeType="1"/>
          </p:cNvSpPr>
          <p:nvPr/>
        </p:nvSpPr>
        <p:spPr bwMode="auto">
          <a:xfrm flipV="1">
            <a:off x="2692004" y="4353360"/>
            <a:ext cx="591740" cy="4214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2552" name="Line 28">
            <a:extLst>
              <a:ext uri="{FF2B5EF4-FFF2-40B4-BE49-F238E27FC236}">
                <a16:creationId xmlns:a16="http://schemas.microsoft.com/office/drawing/2014/main" id="{541DA4B5-42A2-33FC-5AD2-0D516832A440}"/>
              </a:ext>
            </a:extLst>
          </p:cNvPr>
          <p:cNvSpPr>
            <a:spLocks noChangeShapeType="1"/>
          </p:cNvSpPr>
          <p:nvPr/>
        </p:nvSpPr>
        <p:spPr bwMode="auto">
          <a:xfrm flipV="1">
            <a:off x="2692004" y="4629584"/>
            <a:ext cx="678656" cy="1452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2553" name="Line 29">
            <a:extLst>
              <a:ext uri="{FF2B5EF4-FFF2-40B4-BE49-F238E27FC236}">
                <a16:creationId xmlns:a16="http://schemas.microsoft.com/office/drawing/2014/main" id="{8E6B5001-1E1F-A301-F24F-6DD2DE0CBF22}"/>
              </a:ext>
            </a:extLst>
          </p:cNvPr>
          <p:cNvSpPr>
            <a:spLocks noChangeShapeType="1"/>
          </p:cNvSpPr>
          <p:nvPr/>
        </p:nvSpPr>
        <p:spPr bwMode="auto">
          <a:xfrm flipH="1">
            <a:off x="2374106" y="3322278"/>
            <a:ext cx="895350" cy="55126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2554" name="Line 30">
            <a:extLst>
              <a:ext uri="{FF2B5EF4-FFF2-40B4-BE49-F238E27FC236}">
                <a16:creationId xmlns:a16="http://schemas.microsoft.com/office/drawing/2014/main" id="{A0F029CA-6863-EE85-D25E-A833E2A34868}"/>
              </a:ext>
            </a:extLst>
          </p:cNvPr>
          <p:cNvSpPr>
            <a:spLocks noChangeShapeType="1"/>
          </p:cNvSpPr>
          <p:nvPr/>
        </p:nvSpPr>
        <p:spPr bwMode="auto">
          <a:xfrm flipH="1" flipV="1">
            <a:off x="2571750" y="2231665"/>
            <a:ext cx="685800" cy="285750"/>
          </a:xfrm>
          <a:prstGeom prst="line">
            <a:avLst/>
          </a:prstGeom>
          <a:noFill/>
          <a:ln w="508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2555" name="Line 31">
            <a:extLst>
              <a:ext uri="{FF2B5EF4-FFF2-40B4-BE49-F238E27FC236}">
                <a16:creationId xmlns:a16="http://schemas.microsoft.com/office/drawing/2014/main" id="{1EF9F345-B4AD-B1FC-8EB2-8E35BFF581E4}"/>
              </a:ext>
            </a:extLst>
          </p:cNvPr>
          <p:cNvSpPr>
            <a:spLocks noChangeShapeType="1"/>
          </p:cNvSpPr>
          <p:nvPr/>
        </p:nvSpPr>
        <p:spPr bwMode="auto">
          <a:xfrm>
            <a:off x="4572000" y="3660415"/>
            <a:ext cx="400050" cy="285750"/>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2556" name="Line 32">
            <a:extLst>
              <a:ext uri="{FF2B5EF4-FFF2-40B4-BE49-F238E27FC236}">
                <a16:creationId xmlns:a16="http://schemas.microsoft.com/office/drawing/2014/main" id="{EB2E1D4F-99F2-D980-6EE1-1106C0CBC267}"/>
              </a:ext>
            </a:extLst>
          </p:cNvPr>
          <p:cNvSpPr>
            <a:spLocks noChangeShapeType="1"/>
          </p:cNvSpPr>
          <p:nvPr/>
        </p:nvSpPr>
        <p:spPr bwMode="auto">
          <a:xfrm flipV="1">
            <a:off x="4514850" y="2517417"/>
            <a:ext cx="571500" cy="394097"/>
          </a:xfrm>
          <a:prstGeom prst="line">
            <a:avLst/>
          </a:prstGeom>
          <a:noFill/>
          <a:ln w="508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grpSp>
        <p:nvGrpSpPr>
          <p:cNvPr id="22557" name="Group 33">
            <a:extLst>
              <a:ext uri="{FF2B5EF4-FFF2-40B4-BE49-F238E27FC236}">
                <a16:creationId xmlns:a16="http://schemas.microsoft.com/office/drawing/2014/main" id="{4E62AF64-74FB-4C6F-4302-529CAA50992D}"/>
              </a:ext>
            </a:extLst>
          </p:cNvPr>
          <p:cNvGrpSpPr>
            <a:grpSpLocks/>
          </p:cNvGrpSpPr>
          <p:nvPr/>
        </p:nvGrpSpPr>
        <p:grpSpPr bwMode="auto">
          <a:xfrm>
            <a:off x="5029201" y="1594544"/>
            <a:ext cx="979911" cy="1315761"/>
            <a:chOff x="3796" y="995"/>
            <a:chExt cx="814" cy="1087"/>
          </a:xfrm>
        </p:grpSpPr>
        <p:sp>
          <p:nvSpPr>
            <p:cNvPr id="22589" name="Rectangle 34">
              <a:extLst>
                <a:ext uri="{FF2B5EF4-FFF2-40B4-BE49-F238E27FC236}">
                  <a16:creationId xmlns:a16="http://schemas.microsoft.com/office/drawing/2014/main" id="{8322227D-B175-1D25-E965-251D5369EADA}"/>
                </a:ext>
              </a:extLst>
            </p:cNvPr>
            <p:cNvSpPr>
              <a:spLocks noChangeArrowheads="1"/>
            </p:cNvSpPr>
            <p:nvPr/>
          </p:nvSpPr>
          <p:spPr bwMode="auto">
            <a:xfrm>
              <a:off x="3796" y="1262"/>
              <a:ext cx="814" cy="820"/>
            </a:xfrm>
            <a:prstGeom prst="rect">
              <a:avLst/>
            </a:prstGeom>
            <a:solidFill>
              <a:srgbClr val="FFCC99"/>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item_key</a:t>
              </a:r>
            </a:p>
            <a:p>
              <a:r>
                <a:rPr lang="en-US" altLang="en-US" sz="1200">
                  <a:latin typeface="Times New Roman" panose="02020603050405020304" pitchFamily="18" charset="0"/>
                </a:rPr>
                <a:t>item_name</a:t>
              </a:r>
            </a:p>
            <a:p>
              <a:r>
                <a:rPr lang="en-US" altLang="en-US" sz="1200">
                  <a:latin typeface="Times New Roman" panose="02020603050405020304" pitchFamily="18" charset="0"/>
                </a:rPr>
                <a:t>brand</a:t>
              </a:r>
            </a:p>
            <a:p>
              <a:r>
                <a:rPr lang="en-US" altLang="en-US" sz="1200">
                  <a:latin typeface="Times New Roman" panose="02020603050405020304" pitchFamily="18" charset="0"/>
                </a:rPr>
                <a:t>type</a:t>
              </a:r>
            </a:p>
            <a:p>
              <a:r>
                <a:rPr lang="en-US" altLang="en-US" sz="1200">
                  <a:latin typeface="Times New Roman" panose="02020603050405020304" pitchFamily="18" charset="0"/>
                </a:rPr>
                <a:t>supplier_type</a:t>
              </a:r>
            </a:p>
          </p:txBody>
        </p:sp>
        <p:sp>
          <p:nvSpPr>
            <p:cNvPr id="22590" name="Text Box 35">
              <a:extLst>
                <a:ext uri="{FF2B5EF4-FFF2-40B4-BE49-F238E27FC236}">
                  <a16:creationId xmlns:a16="http://schemas.microsoft.com/office/drawing/2014/main" id="{F5F6EBFB-F0A7-FA0C-3B0E-A4432C336BC0}"/>
                </a:ext>
              </a:extLst>
            </p:cNvPr>
            <p:cNvSpPr txBox="1">
              <a:spLocks noChangeArrowheads="1"/>
            </p:cNvSpPr>
            <p:nvPr/>
          </p:nvSpPr>
          <p:spPr bwMode="auto">
            <a:xfrm>
              <a:off x="3936" y="995"/>
              <a:ext cx="436" cy="267"/>
            </a:xfrm>
            <a:prstGeom prst="rect">
              <a:avLst/>
            </a:prstGeom>
            <a:solidFill>
              <a:srgbClr val="FFCC99"/>
            </a:solidFill>
            <a:ln w="9525">
              <a:solidFill>
                <a:schemeClr val="tx1"/>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500">
                  <a:latin typeface="Times New Roman" panose="02020603050405020304" pitchFamily="18" charset="0"/>
                </a:rPr>
                <a:t>item</a:t>
              </a:r>
            </a:p>
          </p:txBody>
        </p:sp>
      </p:grpSp>
      <p:grpSp>
        <p:nvGrpSpPr>
          <p:cNvPr id="22558" name="Group 36">
            <a:extLst>
              <a:ext uri="{FF2B5EF4-FFF2-40B4-BE49-F238E27FC236}">
                <a16:creationId xmlns:a16="http://schemas.microsoft.com/office/drawing/2014/main" id="{93991163-51E7-1D23-F945-235F1A613DBC}"/>
              </a:ext>
            </a:extLst>
          </p:cNvPr>
          <p:cNvGrpSpPr>
            <a:grpSpLocks/>
          </p:cNvGrpSpPr>
          <p:nvPr/>
        </p:nvGrpSpPr>
        <p:grpSpPr bwMode="auto">
          <a:xfrm>
            <a:off x="1361957" y="3431816"/>
            <a:ext cx="981239" cy="919102"/>
            <a:chOff x="3888" y="2472"/>
            <a:chExt cx="814" cy="759"/>
          </a:xfrm>
        </p:grpSpPr>
        <p:sp>
          <p:nvSpPr>
            <p:cNvPr id="22587" name="Rectangle 37">
              <a:extLst>
                <a:ext uri="{FF2B5EF4-FFF2-40B4-BE49-F238E27FC236}">
                  <a16:creationId xmlns:a16="http://schemas.microsoft.com/office/drawing/2014/main" id="{D1F97AEF-0E71-493A-F675-15BABBEE2140}"/>
                </a:ext>
              </a:extLst>
            </p:cNvPr>
            <p:cNvSpPr>
              <a:spLocks noChangeArrowheads="1"/>
            </p:cNvSpPr>
            <p:nvPr/>
          </p:nvSpPr>
          <p:spPr bwMode="auto">
            <a:xfrm>
              <a:off x="3896" y="2716"/>
              <a:ext cx="806" cy="515"/>
            </a:xfrm>
            <a:prstGeom prst="rect">
              <a:avLst/>
            </a:prstGeom>
            <a:solidFill>
              <a:srgbClr val="CCECFF"/>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branch_key</a:t>
              </a:r>
            </a:p>
            <a:p>
              <a:r>
                <a:rPr lang="en-US" altLang="en-US" sz="1200">
                  <a:latin typeface="Times New Roman" panose="02020603050405020304" pitchFamily="18" charset="0"/>
                </a:rPr>
                <a:t>branch_name</a:t>
              </a:r>
            </a:p>
            <a:p>
              <a:r>
                <a:rPr lang="en-US" altLang="en-US" sz="1200">
                  <a:latin typeface="Times New Roman" panose="02020603050405020304" pitchFamily="18" charset="0"/>
                </a:rPr>
                <a:t>branch_type</a:t>
              </a:r>
            </a:p>
          </p:txBody>
        </p:sp>
        <p:sp>
          <p:nvSpPr>
            <p:cNvPr id="22588" name="Text Box 38">
              <a:extLst>
                <a:ext uri="{FF2B5EF4-FFF2-40B4-BE49-F238E27FC236}">
                  <a16:creationId xmlns:a16="http://schemas.microsoft.com/office/drawing/2014/main" id="{C48D3443-00B0-0A7F-4DE3-E9DC4E868FB6}"/>
                </a:ext>
              </a:extLst>
            </p:cNvPr>
            <p:cNvSpPr txBox="1">
              <a:spLocks noChangeArrowheads="1"/>
            </p:cNvSpPr>
            <p:nvPr/>
          </p:nvSpPr>
          <p:spPr bwMode="auto">
            <a:xfrm>
              <a:off x="3888" y="2472"/>
              <a:ext cx="544" cy="248"/>
            </a:xfrm>
            <a:prstGeom prst="rect">
              <a:avLst/>
            </a:prstGeom>
            <a:solidFill>
              <a:srgbClr val="CCECFF"/>
            </a:solidFill>
            <a:ln w="9525">
              <a:solidFill>
                <a:schemeClr val="tx1"/>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350">
                  <a:latin typeface="Times New Roman" panose="02020603050405020304" pitchFamily="18" charset="0"/>
                </a:rPr>
                <a:t>branch</a:t>
              </a:r>
            </a:p>
          </p:txBody>
        </p:sp>
      </p:grpSp>
      <p:sp>
        <p:nvSpPr>
          <p:cNvPr id="22559" name="Rectangle 39">
            <a:extLst>
              <a:ext uri="{FF2B5EF4-FFF2-40B4-BE49-F238E27FC236}">
                <a16:creationId xmlns:a16="http://schemas.microsoft.com/office/drawing/2014/main" id="{4270C52F-216F-F967-CEE2-7F0C4AAE0306}"/>
              </a:ext>
            </a:extLst>
          </p:cNvPr>
          <p:cNvSpPr>
            <a:spLocks noChangeArrowheads="1"/>
          </p:cNvSpPr>
          <p:nvPr/>
        </p:nvSpPr>
        <p:spPr bwMode="auto">
          <a:xfrm>
            <a:off x="6401992" y="2331678"/>
            <a:ext cx="1206103"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60" name="Rectangle 40">
            <a:extLst>
              <a:ext uri="{FF2B5EF4-FFF2-40B4-BE49-F238E27FC236}">
                <a16:creationId xmlns:a16="http://schemas.microsoft.com/office/drawing/2014/main" id="{B2E205E4-191F-97E0-6F12-AB27F318A06B}"/>
              </a:ext>
            </a:extLst>
          </p:cNvPr>
          <p:cNvSpPr>
            <a:spLocks noChangeArrowheads="1"/>
          </p:cNvSpPr>
          <p:nvPr/>
        </p:nvSpPr>
        <p:spPr bwMode="auto">
          <a:xfrm>
            <a:off x="6287692" y="1645878"/>
            <a:ext cx="1528431"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Shipping Fact Table</a:t>
            </a:r>
          </a:p>
        </p:txBody>
      </p:sp>
      <p:sp>
        <p:nvSpPr>
          <p:cNvPr id="22561" name="Rectangle 41">
            <a:extLst>
              <a:ext uri="{FF2B5EF4-FFF2-40B4-BE49-F238E27FC236}">
                <a16:creationId xmlns:a16="http://schemas.microsoft.com/office/drawing/2014/main" id="{E1B27093-649A-2914-96FB-3DB50FB83134}"/>
              </a:ext>
            </a:extLst>
          </p:cNvPr>
          <p:cNvSpPr>
            <a:spLocks noChangeArrowheads="1"/>
          </p:cNvSpPr>
          <p:nvPr/>
        </p:nvSpPr>
        <p:spPr bwMode="auto">
          <a:xfrm>
            <a:off x="6401991" y="1988778"/>
            <a:ext cx="1200150"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62" name="Rectangle 42">
            <a:extLst>
              <a:ext uri="{FF2B5EF4-FFF2-40B4-BE49-F238E27FC236}">
                <a16:creationId xmlns:a16="http://schemas.microsoft.com/office/drawing/2014/main" id="{A65846BB-F6A0-C470-F0DC-2370E1E517F1}"/>
              </a:ext>
            </a:extLst>
          </p:cNvPr>
          <p:cNvSpPr>
            <a:spLocks noChangeArrowheads="1"/>
          </p:cNvSpPr>
          <p:nvPr/>
        </p:nvSpPr>
        <p:spPr bwMode="auto">
          <a:xfrm>
            <a:off x="6401992" y="2045928"/>
            <a:ext cx="1201340" cy="27748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350">
                <a:latin typeface="Times New Roman" panose="02020603050405020304" pitchFamily="18" charset="0"/>
              </a:rPr>
              <a:t>time_key</a:t>
            </a:r>
          </a:p>
        </p:txBody>
      </p:sp>
      <p:sp>
        <p:nvSpPr>
          <p:cNvPr id="22563" name="Rectangle 43">
            <a:extLst>
              <a:ext uri="{FF2B5EF4-FFF2-40B4-BE49-F238E27FC236}">
                <a16:creationId xmlns:a16="http://schemas.microsoft.com/office/drawing/2014/main" id="{12574178-4C57-7AEB-1333-E1E6D99802D2}"/>
              </a:ext>
            </a:extLst>
          </p:cNvPr>
          <p:cNvSpPr>
            <a:spLocks noChangeArrowheads="1"/>
          </p:cNvSpPr>
          <p:nvPr/>
        </p:nvSpPr>
        <p:spPr bwMode="auto">
          <a:xfrm>
            <a:off x="6401991" y="2388828"/>
            <a:ext cx="1200150" cy="27748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item_key</a:t>
            </a:r>
          </a:p>
        </p:txBody>
      </p:sp>
      <p:sp>
        <p:nvSpPr>
          <p:cNvPr id="22564" name="Rectangle 44">
            <a:extLst>
              <a:ext uri="{FF2B5EF4-FFF2-40B4-BE49-F238E27FC236}">
                <a16:creationId xmlns:a16="http://schemas.microsoft.com/office/drawing/2014/main" id="{734FBF77-DDE0-BEFA-0801-207EB084E017}"/>
              </a:ext>
            </a:extLst>
          </p:cNvPr>
          <p:cNvSpPr>
            <a:spLocks noChangeArrowheads="1"/>
          </p:cNvSpPr>
          <p:nvPr/>
        </p:nvSpPr>
        <p:spPr bwMode="auto">
          <a:xfrm>
            <a:off x="6401991" y="2674577"/>
            <a:ext cx="1200150" cy="338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65" name="Rectangle 45">
            <a:extLst>
              <a:ext uri="{FF2B5EF4-FFF2-40B4-BE49-F238E27FC236}">
                <a16:creationId xmlns:a16="http://schemas.microsoft.com/office/drawing/2014/main" id="{8FB3025E-D587-45E1-5F13-C660C910C055}"/>
              </a:ext>
            </a:extLst>
          </p:cNvPr>
          <p:cNvSpPr>
            <a:spLocks noChangeArrowheads="1"/>
          </p:cNvSpPr>
          <p:nvPr/>
        </p:nvSpPr>
        <p:spPr bwMode="auto">
          <a:xfrm>
            <a:off x="6401991" y="2674578"/>
            <a:ext cx="1200150" cy="27748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shipper_key</a:t>
            </a:r>
          </a:p>
        </p:txBody>
      </p:sp>
      <p:sp>
        <p:nvSpPr>
          <p:cNvPr id="22566" name="Rectangle 46">
            <a:extLst>
              <a:ext uri="{FF2B5EF4-FFF2-40B4-BE49-F238E27FC236}">
                <a16:creationId xmlns:a16="http://schemas.microsoft.com/office/drawing/2014/main" id="{29976F04-9805-C8F9-ABEF-3A6DF74CD258}"/>
              </a:ext>
            </a:extLst>
          </p:cNvPr>
          <p:cNvSpPr>
            <a:spLocks noChangeArrowheads="1"/>
          </p:cNvSpPr>
          <p:nvPr/>
        </p:nvSpPr>
        <p:spPr bwMode="auto">
          <a:xfrm>
            <a:off x="6401991" y="3017478"/>
            <a:ext cx="1200150" cy="3393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67" name="Rectangle 47">
            <a:extLst>
              <a:ext uri="{FF2B5EF4-FFF2-40B4-BE49-F238E27FC236}">
                <a16:creationId xmlns:a16="http://schemas.microsoft.com/office/drawing/2014/main" id="{469F5EB0-8A43-C59B-26EE-3ECEAED2FCCB}"/>
              </a:ext>
            </a:extLst>
          </p:cNvPr>
          <p:cNvSpPr>
            <a:spLocks noChangeArrowheads="1"/>
          </p:cNvSpPr>
          <p:nvPr/>
        </p:nvSpPr>
        <p:spPr bwMode="auto">
          <a:xfrm>
            <a:off x="6400801" y="3031765"/>
            <a:ext cx="1207061" cy="2774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from_location</a:t>
            </a:r>
          </a:p>
        </p:txBody>
      </p:sp>
      <p:sp>
        <p:nvSpPr>
          <p:cNvPr id="22568" name="Rectangle 48">
            <a:extLst>
              <a:ext uri="{FF2B5EF4-FFF2-40B4-BE49-F238E27FC236}">
                <a16:creationId xmlns:a16="http://schemas.microsoft.com/office/drawing/2014/main" id="{695FA59B-58BB-9DF1-9328-74121962CE83}"/>
              </a:ext>
            </a:extLst>
          </p:cNvPr>
          <p:cNvSpPr>
            <a:spLocks noChangeArrowheads="1"/>
          </p:cNvSpPr>
          <p:nvPr/>
        </p:nvSpPr>
        <p:spPr bwMode="auto">
          <a:xfrm>
            <a:off x="6375798" y="3360378"/>
            <a:ext cx="1226344" cy="34171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69" name="Rectangle 49">
            <a:extLst>
              <a:ext uri="{FF2B5EF4-FFF2-40B4-BE49-F238E27FC236}">
                <a16:creationId xmlns:a16="http://schemas.microsoft.com/office/drawing/2014/main" id="{828A7B3F-1366-65E0-861B-D3E8899092B2}"/>
              </a:ext>
            </a:extLst>
          </p:cNvPr>
          <p:cNvSpPr>
            <a:spLocks noChangeArrowheads="1"/>
          </p:cNvSpPr>
          <p:nvPr/>
        </p:nvSpPr>
        <p:spPr bwMode="auto">
          <a:xfrm>
            <a:off x="6401992" y="3417528"/>
            <a:ext cx="1178207" cy="2774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to_location</a:t>
            </a:r>
          </a:p>
        </p:txBody>
      </p:sp>
      <p:sp>
        <p:nvSpPr>
          <p:cNvPr id="22570" name="Rectangle 50">
            <a:extLst>
              <a:ext uri="{FF2B5EF4-FFF2-40B4-BE49-F238E27FC236}">
                <a16:creationId xmlns:a16="http://schemas.microsoft.com/office/drawing/2014/main" id="{789EEF4E-3E0A-8322-39E0-18590C48A230}"/>
              </a:ext>
            </a:extLst>
          </p:cNvPr>
          <p:cNvSpPr>
            <a:spLocks noChangeArrowheads="1"/>
          </p:cNvSpPr>
          <p:nvPr/>
        </p:nvSpPr>
        <p:spPr bwMode="auto">
          <a:xfrm>
            <a:off x="6375798" y="3703278"/>
            <a:ext cx="1226344" cy="3464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71" name="Rectangle 51">
            <a:extLst>
              <a:ext uri="{FF2B5EF4-FFF2-40B4-BE49-F238E27FC236}">
                <a16:creationId xmlns:a16="http://schemas.microsoft.com/office/drawing/2014/main" id="{77CC37CE-0B43-9603-73BD-CCF5E54333E7}"/>
              </a:ext>
            </a:extLst>
          </p:cNvPr>
          <p:cNvSpPr>
            <a:spLocks noChangeArrowheads="1"/>
          </p:cNvSpPr>
          <p:nvPr/>
        </p:nvSpPr>
        <p:spPr bwMode="auto">
          <a:xfrm>
            <a:off x="6401991" y="3734234"/>
            <a:ext cx="1192634" cy="27748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dollars_cost</a:t>
            </a:r>
          </a:p>
        </p:txBody>
      </p:sp>
      <p:sp>
        <p:nvSpPr>
          <p:cNvPr id="22572" name="Rectangle 52">
            <a:extLst>
              <a:ext uri="{FF2B5EF4-FFF2-40B4-BE49-F238E27FC236}">
                <a16:creationId xmlns:a16="http://schemas.microsoft.com/office/drawing/2014/main" id="{E7CEFBB7-13DD-3A37-1D0B-2A5B2464F526}"/>
              </a:ext>
            </a:extLst>
          </p:cNvPr>
          <p:cNvSpPr>
            <a:spLocks noChangeArrowheads="1"/>
          </p:cNvSpPr>
          <p:nvPr/>
        </p:nvSpPr>
        <p:spPr bwMode="auto">
          <a:xfrm>
            <a:off x="6375798" y="4046179"/>
            <a:ext cx="1226344" cy="352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800"/>
          </a:p>
        </p:txBody>
      </p:sp>
      <p:sp>
        <p:nvSpPr>
          <p:cNvPr id="22573" name="Rectangle 53">
            <a:extLst>
              <a:ext uri="{FF2B5EF4-FFF2-40B4-BE49-F238E27FC236}">
                <a16:creationId xmlns:a16="http://schemas.microsoft.com/office/drawing/2014/main" id="{62BB1AD6-1A3E-97FA-5966-F1D8DB943EA5}"/>
              </a:ext>
            </a:extLst>
          </p:cNvPr>
          <p:cNvSpPr>
            <a:spLocks noChangeArrowheads="1"/>
          </p:cNvSpPr>
          <p:nvPr/>
        </p:nvSpPr>
        <p:spPr bwMode="auto">
          <a:xfrm>
            <a:off x="6387703" y="4068800"/>
            <a:ext cx="1231106" cy="27748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350">
                <a:latin typeface="Times New Roman" panose="02020603050405020304" pitchFamily="18" charset="0"/>
              </a:rPr>
              <a:t>   units_shipped</a:t>
            </a:r>
          </a:p>
        </p:txBody>
      </p:sp>
      <p:sp>
        <p:nvSpPr>
          <p:cNvPr id="22574" name="Line 55">
            <a:extLst>
              <a:ext uri="{FF2B5EF4-FFF2-40B4-BE49-F238E27FC236}">
                <a16:creationId xmlns:a16="http://schemas.microsoft.com/office/drawing/2014/main" id="{8D46282F-A17D-2E11-C3FF-6C640D7FAD91}"/>
              </a:ext>
            </a:extLst>
          </p:cNvPr>
          <p:cNvSpPr>
            <a:spLocks noChangeShapeType="1"/>
          </p:cNvSpPr>
          <p:nvPr/>
        </p:nvSpPr>
        <p:spPr bwMode="auto">
          <a:xfrm flipH="1" flipV="1">
            <a:off x="6115050" y="1603015"/>
            <a:ext cx="285750" cy="51435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sz="1350"/>
          </a:p>
        </p:txBody>
      </p:sp>
      <p:sp>
        <p:nvSpPr>
          <p:cNvPr id="22575" name="Line 56">
            <a:extLst>
              <a:ext uri="{FF2B5EF4-FFF2-40B4-BE49-F238E27FC236}">
                <a16:creationId xmlns:a16="http://schemas.microsoft.com/office/drawing/2014/main" id="{33E3979F-F6E6-E8EB-16C1-C6A0E64CDE75}"/>
              </a:ext>
            </a:extLst>
          </p:cNvPr>
          <p:cNvSpPr>
            <a:spLocks noChangeShapeType="1"/>
          </p:cNvSpPr>
          <p:nvPr/>
        </p:nvSpPr>
        <p:spPr bwMode="auto">
          <a:xfrm flipH="1">
            <a:off x="3200400" y="1603015"/>
            <a:ext cx="291465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sz="1350"/>
          </a:p>
        </p:txBody>
      </p:sp>
      <p:sp>
        <p:nvSpPr>
          <p:cNvPr id="22576" name="Line 57">
            <a:extLst>
              <a:ext uri="{FF2B5EF4-FFF2-40B4-BE49-F238E27FC236}">
                <a16:creationId xmlns:a16="http://schemas.microsoft.com/office/drawing/2014/main" id="{4BB48129-CC55-13FD-B2B2-BA7375D81B8A}"/>
              </a:ext>
            </a:extLst>
          </p:cNvPr>
          <p:cNvSpPr>
            <a:spLocks noChangeShapeType="1"/>
          </p:cNvSpPr>
          <p:nvPr/>
        </p:nvSpPr>
        <p:spPr bwMode="auto">
          <a:xfrm flipH="1">
            <a:off x="2571750" y="1603015"/>
            <a:ext cx="685800" cy="3429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22577" name="Line 58">
            <a:extLst>
              <a:ext uri="{FF2B5EF4-FFF2-40B4-BE49-F238E27FC236}">
                <a16:creationId xmlns:a16="http://schemas.microsoft.com/office/drawing/2014/main" id="{50A437E5-F99B-13BB-6F9C-FFA43F7B2C3D}"/>
              </a:ext>
            </a:extLst>
          </p:cNvPr>
          <p:cNvSpPr>
            <a:spLocks noChangeShapeType="1"/>
          </p:cNvSpPr>
          <p:nvPr/>
        </p:nvSpPr>
        <p:spPr bwMode="auto">
          <a:xfrm flipH="1" flipV="1">
            <a:off x="6000750" y="2174515"/>
            <a:ext cx="400050" cy="3429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22578" name="Line 59">
            <a:extLst>
              <a:ext uri="{FF2B5EF4-FFF2-40B4-BE49-F238E27FC236}">
                <a16:creationId xmlns:a16="http://schemas.microsoft.com/office/drawing/2014/main" id="{6F4516A0-C4BA-4F10-5501-F8D56C06468B}"/>
              </a:ext>
            </a:extLst>
          </p:cNvPr>
          <p:cNvSpPr>
            <a:spLocks noChangeShapeType="1"/>
          </p:cNvSpPr>
          <p:nvPr/>
        </p:nvSpPr>
        <p:spPr bwMode="auto">
          <a:xfrm flipH="1">
            <a:off x="5829300" y="3203215"/>
            <a:ext cx="514350" cy="5715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22579" name="Line 60">
            <a:extLst>
              <a:ext uri="{FF2B5EF4-FFF2-40B4-BE49-F238E27FC236}">
                <a16:creationId xmlns:a16="http://schemas.microsoft.com/office/drawing/2014/main" id="{D564A4A7-0863-42A6-7C57-25478C0E51FC}"/>
              </a:ext>
            </a:extLst>
          </p:cNvPr>
          <p:cNvSpPr>
            <a:spLocks noChangeShapeType="1"/>
          </p:cNvSpPr>
          <p:nvPr/>
        </p:nvSpPr>
        <p:spPr bwMode="auto">
          <a:xfrm flipH="1">
            <a:off x="6000750" y="3603265"/>
            <a:ext cx="342900" cy="17145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22580" name="Line 61">
            <a:extLst>
              <a:ext uri="{FF2B5EF4-FFF2-40B4-BE49-F238E27FC236}">
                <a16:creationId xmlns:a16="http://schemas.microsoft.com/office/drawing/2014/main" id="{42EB6D28-8F33-8EBD-FA85-7974C2AE3D3F}"/>
              </a:ext>
            </a:extLst>
          </p:cNvPr>
          <p:cNvSpPr>
            <a:spLocks noChangeShapeType="1"/>
          </p:cNvSpPr>
          <p:nvPr/>
        </p:nvSpPr>
        <p:spPr bwMode="auto">
          <a:xfrm>
            <a:off x="7886700" y="2860315"/>
            <a:ext cx="0" cy="125730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sz="1350"/>
          </a:p>
        </p:txBody>
      </p:sp>
      <p:grpSp>
        <p:nvGrpSpPr>
          <p:cNvPr id="22581" name="Group 63">
            <a:extLst>
              <a:ext uri="{FF2B5EF4-FFF2-40B4-BE49-F238E27FC236}">
                <a16:creationId xmlns:a16="http://schemas.microsoft.com/office/drawing/2014/main" id="{30A5E4BF-D164-B503-7568-A9A0135005A9}"/>
              </a:ext>
            </a:extLst>
          </p:cNvPr>
          <p:cNvGrpSpPr>
            <a:grpSpLocks/>
          </p:cNvGrpSpPr>
          <p:nvPr/>
        </p:nvGrpSpPr>
        <p:grpSpPr bwMode="auto">
          <a:xfrm>
            <a:off x="6830336" y="4517667"/>
            <a:ext cx="1032585" cy="1103687"/>
            <a:chOff x="3873" y="2472"/>
            <a:chExt cx="856" cy="910"/>
          </a:xfrm>
        </p:grpSpPr>
        <p:sp>
          <p:nvSpPr>
            <p:cNvPr id="22585" name="Rectangle 64">
              <a:extLst>
                <a:ext uri="{FF2B5EF4-FFF2-40B4-BE49-F238E27FC236}">
                  <a16:creationId xmlns:a16="http://schemas.microsoft.com/office/drawing/2014/main" id="{008A34DC-8115-C584-7A13-7E830BA168E7}"/>
                </a:ext>
              </a:extLst>
            </p:cNvPr>
            <p:cNvSpPr>
              <a:spLocks noChangeArrowheads="1"/>
            </p:cNvSpPr>
            <p:nvPr/>
          </p:nvSpPr>
          <p:spPr bwMode="auto">
            <a:xfrm>
              <a:off x="3896" y="2715"/>
              <a:ext cx="833" cy="667"/>
            </a:xfrm>
            <a:prstGeom prst="rect">
              <a:avLst/>
            </a:prstGeom>
            <a:solidFill>
              <a:srgbClr val="CCECFF"/>
            </a:solidFill>
            <a:ln w="9525">
              <a:solidFill>
                <a:schemeClr val="tx1"/>
              </a:solidFill>
              <a:miter lim="800000"/>
              <a:headEnd/>
              <a:tailEnd/>
            </a:ln>
          </p:spPr>
          <p:txBody>
            <a:bodyPr wrap="none" lIns="69056" tIns="34529" rIns="69056" bIns="34529">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shipper_key</a:t>
              </a:r>
            </a:p>
            <a:p>
              <a:r>
                <a:rPr lang="en-US" altLang="en-US" sz="1200">
                  <a:latin typeface="Times New Roman" panose="02020603050405020304" pitchFamily="18" charset="0"/>
                </a:rPr>
                <a:t>shipper_name</a:t>
              </a:r>
            </a:p>
            <a:p>
              <a:r>
                <a:rPr lang="en-US" altLang="en-US" sz="1200">
                  <a:latin typeface="Times New Roman" panose="02020603050405020304" pitchFamily="18" charset="0"/>
                </a:rPr>
                <a:t>location_key</a:t>
              </a:r>
            </a:p>
            <a:p>
              <a:r>
                <a:rPr lang="en-US" altLang="en-US" sz="1200">
                  <a:latin typeface="Times New Roman" panose="02020603050405020304" pitchFamily="18" charset="0"/>
                </a:rPr>
                <a:t>shipper_type</a:t>
              </a:r>
            </a:p>
          </p:txBody>
        </p:sp>
        <p:sp>
          <p:nvSpPr>
            <p:cNvPr id="22586" name="Text Box 65">
              <a:extLst>
                <a:ext uri="{FF2B5EF4-FFF2-40B4-BE49-F238E27FC236}">
                  <a16:creationId xmlns:a16="http://schemas.microsoft.com/office/drawing/2014/main" id="{37777CB9-E982-E5DF-1244-BF786BC2E058}"/>
                </a:ext>
              </a:extLst>
            </p:cNvPr>
            <p:cNvSpPr txBox="1">
              <a:spLocks noChangeArrowheads="1"/>
            </p:cNvSpPr>
            <p:nvPr/>
          </p:nvSpPr>
          <p:spPr bwMode="auto">
            <a:xfrm>
              <a:off x="3873" y="2472"/>
              <a:ext cx="576" cy="247"/>
            </a:xfrm>
            <a:prstGeom prst="rect">
              <a:avLst/>
            </a:prstGeom>
            <a:solidFill>
              <a:srgbClr val="CCECFF"/>
            </a:solidFill>
            <a:ln w="9525">
              <a:solidFill>
                <a:schemeClr val="tx1"/>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350">
                  <a:latin typeface="Times New Roman" panose="02020603050405020304" pitchFamily="18" charset="0"/>
                </a:rPr>
                <a:t>shipper</a:t>
              </a:r>
            </a:p>
          </p:txBody>
        </p:sp>
      </p:grpSp>
      <p:sp>
        <p:nvSpPr>
          <p:cNvPr id="22582" name="Line 66">
            <a:extLst>
              <a:ext uri="{FF2B5EF4-FFF2-40B4-BE49-F238E27FC236}">
                <a16:creationId xmlns:a16="http://schemas.microsoft.com/office/drawing/2014/main" id="{699782E5-FA41-768C-1C55-5C15F1939F8F}"/>
              </a:ext>
            </a:extLst>
          </p:cNvPr>
          <p:cNvSpPr>
            <a:spLocks noChangeShapeType="1"/>
          </p:cNvSpPr>
          <p:nvPr/>
        </p:nvSpPr>
        <p:spPr bwMode="auto">
          <a:xfrm flipH="1">
            <a:off x="7600950" y="4060465"/>
            <a:ext cx="285750" cy="80010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22583" name="Line 67">
            <a:extLst>
              <a:ext uri="{FF2B5EF4-FFF2-40B4-BE49-F238E27FC236}">
                <a16:creationId xmlns:a16="http://schemas.microsoft.com/office/drawing/2014/main" id="{0DDB22FD-93C2-37F4-111D-4876D1102A0D}"/>
              </a:ext>
            </a:extLst>
          </p:cNvPr>
          <p:cNvSpPr>
            <a:spLocks noChangeShapeType="1"/>
          </p:cNvSpPr>
          <p:nvPr/>
        </p:nvSpPr>
        <p:spPr bwMode="auto">
          <a:xfrm>
            <a:off x="7600950" y="2860315"/>
            <a:ext cx="28575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sz="1350"/>
          </a:p>
        </p:txBody>
      </p:sp>
      <p:sp>
        <p:nvSpPr>
          <p:cNvPr id="22584" name="Line 68">
            <a:extLst>
              <a:ext uri="{FF2B5EF4-FFF2-40B4-BE49-F238E27FC236}">
                <a16:creationId xmlns:a16="http://schemas.microsoft.com/office/drawing/2014/main" id="{A4F65CF6-8EBF-31C1-6E4C-AB28019AF8D9}"/>
              </a:ext>
            </a:extLst>
          </p:cNvPr>
          <p:cNvSpPr>
            <a:spLocks noChangeShapeType="1"/>
          </p:cNvSpPr>
          <p:nvPr/>
        </p:nvSpPr>
        <p:spPr bwMode="auto">
          <a:xfrm flipH="1" flipV="1">
            <a:off x="5543550" y="4803415"/>
            <a:ext cx="1314450" cy="514350"/>
          </a:xfrm>
          <a:prstGeom prst="line">
            <a:avLst/>
          </a:prstGeom>
          <a:noFill/>
          <a:ln w="28575">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Tree>
    <p:extLst>
      <p:ext uri="{BB962C8B-B14F-4D97-AF65-F5344CB8AC3E}">
        <p14:creationId xmlns:p14="http://schemas.microsoft.com/office/powerpoint/2010/main" val="60802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DB39-8237-8E8F-2499-4C69A9A15CA0}"/>
              </a:ext>
            </a:extLst>
          </p:cNvPr>
          <p:cNvSpPr>
            <a:spLocks noGrp="1"/>
          </p:cNvSpPr>
          <p:nvPr>
            <p:ph type="title"/>
          </p:nvPr>
        </p:nvSpPr>
        <p:spPr/>
        <p:txBody>
          <a:bodyPr/>
          <a:lstStyle/>
          <a:p>
            <a:r>
              <a:rPr lang="en-US" dirty="0"/>
              <a:t>Data Ingestion (Cont’d)</a:t>
            </a:r>
          </a:p>
        </p:txBody>
      </p:sp>
      <p:sp>
        <p:nvSpPr>
          <p:cNvPr id="3" name="Content Placeholder 2">
            <a:extLst>
              <a:ext uri="{FF2B5EF4-FFF2-40B4-BE49-F238E27FC236}">
                <a16:creationId xmlns:a16="http://schemas.microsoft.com/office/drawing/2014/main" id="{106EDB80-2F57-8084-836A-057C0DAF4C53}"/>
              </a:ext>
            </a:extLst>
          </p:cNvPr>
          <p:cNvSpPr>
            <a:spLocks noGrp="1"/>
          </p:cNvSpPr>
          <p:nvPr>
            <p:ph idx="1"/>
          </p:nvPr>
        </p:nvSpPr>
        <p:spPr>
          <a:xfrm>
            <a:off x="358440" y="1776377"/>
            <a:ext cx="7848000" cy="3305247"/>
          </a:xfrm>
        </p:spPr>
        <p:txBody>
          <a:bodyPr>
            <a:normAutofit lnSpcReduction="10000"/>
          </a:bodyPr>
          <a:lstStyle/>
          <a:p>
            <a:r>
              <a:rPr lang="en-US" b="1" dirty="0"/>
              <a:t>Batch</a:t>
            </a:r>
            <a:r>
              <a:rPr lang="en-US" dirty="0"/>
              <a:t> Data Ingestion</a:t>
            </a:r>
          </a:p>
          <a:p>
            <a:pPr lvl="1"/>
            <a:r>
              <a:rPr lang="en-US" dirty="0"/>
              <a:t>Collecting and ingesting data in predefined, fixed-size chunks or </a:t>
            </a:r>
            <a:r>
              <a:rPr lang="en-US" b="1" dirty="0"/>
              <a:t>batches</a:t>
            </a:r>
            <a:r>
              <a:rPr lang="en-US" dirty="0"/>
              <a:t> </a:t>
            </a:r>
            <a:r>
              <a:rPr lang="en-US" b="1" dirty="0"/>
              <a:t>periodically</a:t>
            </a:r>
            <a:r>
              <a:rPr lang="en-US" dirty="0"/>
              <a:t> or on-demand.</a:t>
            </a:r>
          </a:p>
          <a:p>
            <a:pPr lvl="2"/>
            <a:r>
              <a:rPr lang="en-US" b="1" dirty="0"/>
              <a:t>Time</a:t>
            </a:r>
            <a:r>
              <a:rPr lang="en-US" dirty="0"/>
              <a:t> interval-based or </a:t>
            </a:r>
            <a:r>
              <a:rPr lang="en-US" b="1" dirty="0"/>
              <a:t>Size</a:t>
            </a:r>
            <a:r>
              <a:rPr lang="en-US" dirty="0"/>
              <a:t>-based </a:t>
            </a:r>
          </a:p>
          <a:p>
            <a:pPr lvl="1"/>
            <a:r>
              <a:rPr lang="en-US" dirty="0"/>
              <a:t>Can handle large data volumes efficiently and is simple to implement.</a:t>
            </a:r>
          </a:p>
          <a:p>
            <a:pPr lvl="1"/>
            <a:r>
              <a:rPr lang="en-US" dirty="0"/>
              <a:t>Unsuitable for real-time applications.</a:t>
            </a:r>
          </a:p>
          <a:p>
            <a:r>
              <a:rPr lang="en-US" b="1" dirty="0"/>
              <a:t>Stream</a:t>
            </a:r>
            <a:r>
              <a:rPr lang="en-US" dirty="0"/>
              <a:t> Data Ingestion</a:t>
            </a:r>
          </a:p>
          <a:p>
            <a:pPr lvl="1"/>
            <a:r>
              <a:rPr lang="en-US" dirty="0"/>
              <a:t>Data is ingested </a:t>
            </a:r>
            <a:r>
              <a:rPr lang="en-US" b="1" dirty="0"/>
              <a:t>as soon as </a:t>
            </a:r>
            <a:r>
              <a:rPr lang="en-US" dirty="0"/>
              <a:t>it is </a:t>
            </a:r>
            <a:r>
              <a:rPr lang="en-US" b="1" dirty="0"/>
              <a:t>generated</a:t>
            </a:r>
            <a:r>
              <a:rPr lang="en-US" dirty="0"/>
              <a:t> at the </a:t>
            </a:r>
            <a:r>
              <a:rPr lang="en-US" b="1" dirty="0"/>
              <a:t>source</a:t>
            </a:r>
            <a:r>
              <a:rPr lang="en-US" dirty="0"/>
              <a:t> systems.</a:t>
            </a:r>
          </a:p>
          <a:p>
            <a:pPr lvl="1"/>
            <a:r>
              <a:rPr lang="en-US" dirty="0"/>
              <a:t>Suitable for applications that require real-time insights and actions.</a:t>
            </a:r>
          </a:p>
          <a:p>
            <a:pPr lvl="1"/>
            <a:r>
              <a:rPr lang="en-US" dirty="0"/>
              <a:t>Message Brokers and  Change Data Capture (CDC) Systems are widely used. (</a:t>
            </a:r>
            <a:r>
              <a:rPr lang="en-US" b="1" dirty="0">
                <a:solidFill>
                  <a:srgbClr val="000099"/>
                </a:solidFill>
              </a:rPr>
              <a:t>Lecture 10</a:t>
            </a:r>
            <a:r>
              <a:rPr lang="en-US" dirty="0"/>
              <a:t>)</a:t>
            </a:r>
          </a:p>
        </p:txBody>
      </p:sp>
      <p:sp>
        <p:nvSpPr>
          <p:cNvPr id="4" name="Slide Number Placeholder 3">
            <a:extLst>
              <a:ext uri="{FF2B5EF4-FFF2-40B4-BE49-F238E27FC236}">
                <a16:creationId xmlns:a16="http://schemas.microsoft.com/office/drawing/2014/main" id="{F21A7544-704E-EAF8-F5A3-934CDE6A1E58}"/>
              </a:ext>
            </a:extLst>
          </p:cNvPr>
          <p:cNvSpPr>
            <a:spLocks noGrp="1"/>
          </p:cNvSpPr>
          <p:nvPr>
            <p:ph type="sldNum" sz="quarter" idx="10"/>
          </p:nvPr>
        </p:nvSpPr>
        <p:spPr/>
        <p:txBody>
          <a:bodyPr/>
          <a:lstStyle/>
          <a:p>
            <a:r>
              <a:rPr lang="nl-NL"/>
              <a:t>[</a:t>
            </a:r>
            <a:fld id="{53240C58-373C-43C1-ADD1-3E23A3B96371}" type="slidenum">
              <a:rPr lang="nl-NL" smtClean="0"/>
              <a:pPr/>
              <a:t>5</a:t>
            </a:fld>
            <a:r>
              <a:rPr lang="nl-NL"/>
              <a:t>]</a:t>
            </a:r>
            <a:endParaRPr lang="nl-NL" dirty="0"/>
          </a:p>
        </p:txBody>
      </p:sp>
      <p:sp>
        <p:nvSpPr>
          <p:cNvPr id="6" name="TextBox 5">
            <a:extLst>
              <a:ext uri="{FF2B5EF4-FFF2-40B4-BE49-F238E27FC236}">
                <a16:creationId xmlns:a16="http://schemas.microsoft.com/office/drawing/2014/main" id="{34ACC216-6D6B-037D-3745-1F4A3DCA7AAE}"/>
              </a:ext>
            </a:extLst>
          </p:cNvPr>
          <p:cNvSpPr txBox="1"/>
          <p:nvPr/>
        </p:nvSpPr>
        <p:spPr>
          <a:xfrm>
            <a:off x="7504198" y="2093547"/>
            <a:ext cx="1446731" cy="738664"/>
          </a:xfrm>
          <a:prstGeom prst="rect">
            <a:avLst/>
          </a:prstGeom>
          <a:noFill/>
        </p:spPr>
        <p:txBody>
          <a:bodyPr wrap="square" rtlCol="0">
            <a:spAutoFit/>
          </a:bodyPr>
          <a:lstStyle/>
          <a:p>
            <a:r>
              <a:rPr lang="en-US" sz="1400" dirty="0">
                <a:solidFill>
                  <a:srgbClr val="000099"/>
                </a:solidFill>
              </a:rPr>
              <a:t>Any solution from the tools used by labs?</a:t>
            </a:r>
          </a:p>
        </p:txBody>
      </p:sp>
    </p:spTree>
    <p:extLst>
      <p:ext uri="{BB962C8B-B14F-4D97-AF65-F5344CB8AC3E}">
        <p14:creationId xmlns:p14="http://schemas.microsoft.com/office/powerpoint/2010/main" val="2435833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1657-BEA4-297E-B940-2492A5CB6220}"/>
              </a:ext>
            </a:extLst>
          </p:cNvPr>
          <p:cNvSpPr>
            <a:spLocks noGrp="1"/>
          </p:cNvSpPr>
          <p:nvPr>
            <p:ph type="title"/>
          </p:nvPr>
        </p:nvSpPr>
        <p:spPr/>
        <p:txBody>
          <a:bodyPr/>
          <a:lstStyle/>
          <a:p>
            <a:r>
              <a:rPr lang="en-US" dirty="0"/>
              <a:t>Selection of Schema</a:t>
            </a:r>
          </a:p>
        </p:txBody>
      </p:sp>
      <p:sp>
        <p:nvSpPr>
          <p:cNvPr id="3" name="Content Placeholder 2">
            <a:extLst>
              <a:ext uri="{FF2B5EF4-FFF2-40B4-BE49-F238E27FC236}">
                <a16:creationId xmlns:a16="http://schemas.microsoft.com/office/drawing/2014/main" id="{2CBA894E-3B94-874A-4036-793539253A89}"/>
              </a:ext>
            </a:extLst>
          </p:cNvPr>
          <p:cNvSpPr>
            <a:spLocks noGrp="1"/>
          </p:cNvSpPr>
          <p:nvPr>
            <p:ph idx="1"/>
          </p:nvPr>
        </p:nvSpPr>
        <p:spPr/>
        <p:txBody>
          <a:bodyPr/>
          <a:lstStyle/>
          <a:p>
            <a:r>
              <a:rPr lang="en-US" dirty="0"/>
              <a:t>Data Warehouse</a:t>
            </a:r>
          </a:p>
          <a:p>
            <a:pPr lvl="1"/>
            <a:r>
              <a:rPr lang="en-US" dirty="0"/>
              <a:t>The </a:t>
            </a:r>
            <a:r>
              <a:rPr lang="en-US" i="1" dirty="0"/>
              <a:t>fact constellation </a:t>
            </a:r>
            <a:r>
              <a:rPr lang="en-US" dirty="0"/>
              <a:t>schema  is commonly used as it can model multiple, interrelated subjects (e.g., sales, shipping, and manufacturing).</a:t>
            </a:r>
          </a:p>
          <a:p>
            <a:pPr marL="342900" lvl="1" indent="0">
              <a:buNone/>
            </a:pPr>
            <a:r>
              <a:rPr lang="en-US" dirty="0"/>
              <a:t> </a:t>
            </a:r>
          </a:p>
          <a:p>
            <a:r>
              <a:rPr lang="en-US" dirty="0"/>
              <a:t>Data marts </a:t>
            </a:r>
          </a:p>
          <a:p>
            <a:pPr lvl="1"/>
            <a:r>
              <a:rPr lang="en-US" dirty="0"/>
              <a:t>The </a:t>
            </a:r>
            <a:r>
              <a:rPr lang="en-US" i="1" dirty="0"/>
              <a:t>star</a:t>
            </a:r>
            <a:r>
              <a:rPr lang="en-US" dirty="0"/>
              <a:t> or </a:t>
            </a:r>
            <a:r>
              <a:rPr lang="en-US" i="1" dirty="0"/>
              <a:t>snowflake schema </a:t>
            </a:r>
            <a:r>
              <a:rPr lang="en-US" dirty="0"/>
              <a:t>is commonly used as the scope of a data mart is one or few subjects. </a:t>
            </a:r>
          </a:p>
          <a:p>
            <a:pPr lvl="2"/>
            <a:r>
              <a:rPr lang="en-US" dirty="0"/>
              <a:t>The star is the most popular and efficient. </a:t>
            </a:r>
          </a:p>
        </p:txBody>
      </p:sp>
      <p:sp>
        <p:nvSpPr>
          <p:cNvPr id="4" name="Slide Number Placeholder 3">
            <a:extLst>
              <a:ext uri="{FF2B5EF4-FFF2-40B4-BE49-F238E27FC236}">
                <a16:creationId xmlns:a16="http://schemas.microsoft.com/office/drawing/2014/main" id="{19493856-F147-809F-B698-89E1DF1F8625}"/>
              </a:ext>
            </a:extLst>
          </p:cNvPr>
          <p:cNvSpPr>
            <a:spLocks noGrp="1"/>
          </p:cNvSpPr>
          <p:nvPr>
            <p:ph type="sldNum" sz="quarter" idx="10"/>
          </p:nvPr>
        </p:nvSpPr>
        <p:spPr/>
        <p:txBody>
          <a:bodyPr/>
          <a:lstStyle/>
          <a:p>
            <a:r>
              <a:rPr lang="nl-NL"/>
              <a:t>[</a:t>
            </a:r>
            <a:fld id="{53240C58-373C-43C1-ADD1-3E23A3B96371}" type="slidenum">
              <a:rPr lang="nl-NL" smtClean="0"/>
              <a:pPr/>
              <a:t>50</a:t>
            </a:fld>
            <a:r>
              <a:rPr lang="nl-NL"/>
              <a:t>]</a:t>
            </a:r>
            <a:endParaRPr lang="nl-NL" dirty="0"/>
          </a:p>
        </p:txBody>
      </p:sp>
    </p:spTree>
    <p:extLst>
      <p:ext uri="{BB962C8B-B14F-4D97-AF65-F5344CB8AC3E}">
        <p14:creationId xmlns:p14="http://schemas.microsoft.com/office/powerpoint/2010/main" val="10116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C1B3-CFD0-1827-BC70-A29F78F91C2D}"/>
              </a:ext>
            </a:extLst>
          </p:cNvPr>
          <p:cNvSpPr>
            <a:spLocks noGrp="1"/>
          </p:cNvSpPr>
          <p:nvPr>
            <p:ph type="title"/>
          </p:nvPr>
        </p:nvSpPr>
        <p:spPr/>
        <p:txBody>
          <a:bodyPr/>
          <a:lstStyle/>
          <a:p>
            <a:r>
              <a:rPr lang="en-US" dirty="0"/>
              <a:t>Evolving Data Warehouses…</a:t>
            </a:r>
          </a:p>
        </p:txBody>
      </p:sp>
      <p:sp>
        <p:nvSpPr>
          <p:cNvPr id="3" name="Content Placeholder 2">
            <a:extLst>
              <a:ext uri="{FF2B5EF4-FFF2-40B4-BE49-F238E27FC236}">
                <a16:creationId xmlns:a16="http://schemas.microsoft.com/office/drawing/2014/main" id="{DC8BB253-494D-5487-B92F-708267DD5DE1}"/>
              </a:ext>
            </a:extLst>
          </p:cNvPr>
          <p:cNvSpPr>
            <a:spLocks noGrp="1"/>
          </p:cNvSpPr>
          <p:nvPr>
            <p:ph idx="1"/>
          </p:nvPr>
        </p:nvSpPr>
        <p:spPr/>
        <p:txBody>
          <a:bodyPr>
            <a:normAutofit/>
          </a:bodyPr>
          <a:lstStyle/>
          <a:p>
            <a:pPr marL="0" indent="0">
              <a:buNone/>
            </a:pPr>
            <a:r>
              <a:rPr lang="en-US" sz="4400" dirty="0"/>
              <a:t>Data Mesh!</a:t>
            </a:r>
          </a:p>
        </p:txBody>
      </p:sp>
      <p:sp>
        <p:nvSpPr>
          <p:cNvPr id="4" name="Slide Number Placeholder 3">
            <a:extLst>
              <a:ext uri="{FF2B5EF4-FFF2-40B4-BE49-F238E27FC236}">
                <a16:creationId xmlns:a16="http://schemas.microsoft.com/office/drawing/2014/main" id="{E87609FD-1C73-55D6-3283-E15251F43005}"/>
              </a:ext>
            </a:extLst>
          </p:cNvPr>
          <p:cNvSpPr>
            <a:spLocks noGrp="1"/>
          </p:cNvSpPr>
          <p:nvPr>
            <p:ph type="sldNum" sz="quarter" idx="10"/>
          </p:nvPr>
        </p:nvSpPr>
        <p:spPr/>
        <p:txBody>
          <a:bodyPr/>
          <a:lstStyle/>
          <a:p>
            <a:r>
              <a:rPr lang="nl-NL"/>
              <a:t>[</a:t>
            </a:r>
            <a:fld id="{53240C58-373C-43C1-ADD1-3E23A3B96371}" type="slidenum">
              <a:rPr lang="nl-NL" smtClean="0"/>
              <a:pPr/>
              <a:t>51</a:t>
            </a:fld>
            <a:r>
              <a:rPr lang="nl-NL"/>
              <a:t>]</a:t>
            </a:r>
            <a:endParaRPr lang="nl-NL" dirty="0"/>
          </a:p>
        </p:txBody>
      </p:sp>
    </p:spTree>
    <p:extLst>
      <p:ext uri="{BB962C8B-B14F-4D97-AF65-F5344CB8AC3E}">
        <p14:creationId xmlns:p14="http://schemas.microsoft.com/office/powerpoint/2010/main" val="82528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1AF3A-2773-3237-29F3-37E8549F506A}"/>
              </a:ext>
            </a:extLst>
          </p:cNvPr>
          <p:cNvSpPr>
            <a:spLocks noGrp="1"/>
          </p:cNvSpPr>
          <p:nvPr>
            <p:ph type="title"/>
          </p:nvPr>
        </p:nvSpPr>
        <p:spPr>
          <a:xfrm>
            <a:off x="628650" y="-283460"/>
            <a:ext cx="7886700" cy="1325563"/>
          </a:xfrm>
        </p:spPr>
        <p:txBody>
          <a:bodyPr/>
          <a:lstStyle/>
          <a:p>
            <a:r>
              <a:rPr lang="en-US" dirty="0"/>
              <a:t>Latest data management approaches</a:t>
            </a:r>
            <a:endParaRPr lang="en-US" noProof="0" dirty="0"/>
          </a:p>
        </p:txBody>
      </p:sp>
      <p:sp>
        <p:nvSpPr>
          <p:cNvPr id="3" name="Marcador de contenido 2">
            <a:extLst>
              <a:ext uri="{FF2B5EF4-FFF2-40B4-BE49-F238E27FC236}">
                <a16:creationId xmlns:a16="http://schemas.microsoft.com/office/drawing/2014/main" id="{4EF4CC1D-F28E-646F-09CD-F0A95F201E20}"/>
              </a:ext>
            </a:extLst>
          </p:cNvPr>
          <p:cNvSpPr>
            <a:spLocks noGrp="1"/>
          </p:cNvSpPr>
          <p:nvPr>
            <p:ph idx="1"/>
          </p:nvPr>
        </p:nvSpPr>
        <p:spPr/>
        <p:txBody>
          <a:bodyPr/>
          <a:lstStyle/>
          <a:p>
            <a:pPr>
              <a:spcBef>
                <a:spcPts val="751"/>
              </a:spcBef>
            </a:pPr>
            <a:r>
              <a:rPr lang="en-GB" sz="1500" b="1" spc="-1" dirty="0"/>
              <a:t>Data Fabric </a:t>
            </a:r>
            <a:r>
              <a:rPr lang="en-GB" sz="1500" spc="-1" dirty="0">
                <a:sym typeface="Wingdings" pitchFamily="2" charset="2"/>
              </a:rPr>
              <a:t> Defines a data infrastructure architecture</a:t>
            </a:r>
            <a:endParaRPr lang="en-GB" sz="1500" b="1" spc="-1" dirty="0"/>
          </a:p>
          <a:p>
            <a:pPr lvl="1">
              <a:spcBef>
                <a:spcPts val="751"/>
              </a:spcBef>
            </a:pPr>
            <a:r>
              <a:rPr lang="en-GB" sz="1350" spc="-1" dirty="0">
                <a:sym typeface="Wingdings" pitchFamily="2" charset="2"/>
              </a:rPr>
              <a:t>Unified view of heterogenous data served through secure and standard interface</a:t>
            </a:r>
          </a:p>
          <a:p>
            <a:pPr marL="407194" lvl="1" indent="-207169">
              <a:spcBef>
                <a:spcPts val="751"/>
              </a:spcBef>
              <a:defRPr/>
            </a:pPr>
            <a:r>
              <a:rPr lang="en-GB" sz="1350" spc="-1" dirty="0">
                <a:solidFill>
                  <a:srgbClr val="000000">
                    <a:lumMod val="75000"/>
                    <a:lumOff val="25000"/>
                  </a:srgbClr>
                </a:solidFill>
                <a:latin typeface="Abadi" panose="020B0604020104020204" pitchFamily="34" charset="0"/>
                <a:sym typeface="Wingdings" pitchFamily="2" charset="2"/>
              </a:rPr>
              <a:t>Automated data integration mechanisms</a:t>
            </a:r>
          </a:p>
          <a:p>
            <a:pPr lvl="1"/>
            <a:endParaRPr lang="es-ES" dirty="0"/>
          </a:p>
          <a:p>
            <a:pPr>
              <a:spcBef>
                <a:spcPts val="751"/>
              </a:spcBef>
            </a:pPr>
            <a:r>
              <a:rPr lang="en-GB" sz="1500" b="1" spc="-1" dirty="0">
                <a:sym typeface="Wingdings" pitchFamily="2" charset="2"/>
              </a:rPr>
              <a:t>Data Mesh  </a:t>
            </a:r>
            <a:r>
              <a:rPr lang="en-GB" sz="1500" spc="-1" dirty="0">
                <a:sym typeface="Wingdings" pitchFamily="2" charset="2"/>
              </a:rPr>
              <a:t>Organizational approach</a:t>
            </a:r>
          </a:p>
          <a:p>
            <a:pPr marL="457200" lvl="1" indent="-257175">
              <a:spcBef>
                <a:spcPts val="751"/>
              </a:spcBef>
              <a:buFont typeface="+mj-lt"/>
              <a:buAutoNum type="arabicPeriod"/>
            </a:pPr>
            <a:r>
              <a:rPr lang="en-GB" sz="1350" spc="-1" dirty="0">
                <a:sym typeface="Wingdings" pitchFamily="2" charset="2"/>
              </a:rPr>
              <a:t>Domain ownership  Domains teams are accountable for their data</a:t>
            </a:r>
          </a:p>
          <a:p>
            <a:pPr marL="457200" lvl="1" indent="-257175">
              <a:spcBef>
                <a:spcPts val="751"/>
              </a:spcBef>
              <a:buFont typeface="+mj-lt"/>
              <a:buAutoNum type="arabicPeriod"/>
            </a:pPr>
            <a:r>
              <a:rPr lang="en-GB" sz="1350" spc="-1" dirty="0">
                <a:sym typeface="Wingdings" pitchFamily="2" charset="2"/>
              </a:rPr>
              <a:t>Data as a product  Apply product thinking. Data products must be discoverable, understandable, accessible and reusable.</a:t>
            </a:r>
          </a:p>
          <a:p>
            <a:pPr marL="457200" lvl="1" indent="-257175">
              <a:spcBef>
                <a:spcPts val="751"/>
              </a:spcBef>
              <a:buFont typeface="+mj-lt"/>
              <a:buAutoNum type="arabicPeriod"/>
            </a:pPr>
            <a:r>
              <a:rPr lang="en-GB" sz="1350" spc="-1" dirty="0">
                <a:sym typeface="Wingdings" pitchFamily="2" charset="2"/>
              </a:rPr>
              <a:t>Self-service data infrastructure  Shared data infrastructure that helps data domains in the creation of data products</a:t>
            </a:r>
          </a:p>
          <a:p>
            <a:pPr marL="457200" lvl="1" indent="-257175">
              <a:spcBef>
                <a:spcPts val="751"/>
              </a:spcBef>
              <a:buFont typeface="+mj-lt"/>
              <a:buAutoNum type="arabicPeriod"/>
            </a:pPr>
            <a:r>
              <a:rPr lang="en-GB" sz="1350" spc="-1" dirty="0">
                <a:sym typeface="Wingdings" pitchFamily="2" charset="2"/>
              </a:rPr>
              <a:t>Federated governance  Definition of policies for data access and privacy; central policies for data interoperability</a:t>
            </a:r>
          </a:p>
          <a:p>
            <a:pPr lvl="1"/>
            <a:endParaRPr lang="es-ES" dirty="0"/>
          </a:p>
        </p:txBody>
      </p:sp>
      <p:sp>
        <p:nvSpPr>
          <p:cNvPr id="5" name="TextBox 4">
            <a:extLst>
              <a:ext uri="{FF2B5EF4-FFF2-40B4-BE49-F238E27FC236}">
                <a16:creationId xmlns:a16="http://schemas.microsoft.com/office/drawing/2014/main" id="{C339976C-E02B-8499-C382-E62A75F04A1E}"/>
              </a:ext>
            </a:extLst>
          </p:cNvPr>
          <p:cNvSpPr txBox="1"/>
          <p:nvPr/>
        </p:nvSpPr>
        <p:spPr>
          <a:xfrm>
            <a:off x="1304277" y="4976923"/>
            <a:ext cx="6535447" cy="1128514"/>
          </a:xfrm>
          <a:prstGeom prst="rect">
            <a:avLst/>
          </a:prstGeom>
          <a:noFill/>
        </p:spPr>
        <p:txBody>
          <a:bodyPr wrap="square">
            <a:spAutoFit/>
          </a:bodyPr>
          <a:lstStyle/>
          <a:p>
            <a:pPr algn="ctr" defTabSz="685800">
              <a:spcBef>
                <a:spcPts val="751"/>
              </a:spcBef>
              <a:defRPr/>
            </a:pPr>
            <a:r>
              <a:rPr lang="en-GB" b="1" i="1" spc="-1" dirty="0">
                <a:solidFill>
                  <a:srgbClr val="002060"/>
                </a:solidFill>
                <a:latin typeface="Calibri"/>
              </a:rPr>
              <a:t>Data Fabric </a:t>
            </a:r>
            <a:r>
              <a:rPr lang="en-GB" i="1" spc="-1" dirty="0">
                <a:solidFill>
                  <a:srgbClr val="002060"/>
                </a:solidFill>
                <a:latin typeface="Calibri"/>
              </a:rPr>
              <a:t>facilitates the </a:t>
            </a:r>
            <a:r>
              <a:rPr lang="en-GB" i="1" u="sng" spc="-1" dirty="0">
                <a:solidFill>
                  <a:srgbClr val="002060"/>
                </a:solidFill>
                <a:latin typeface="Calibri"/>
              </a:rPr>
              <a:t>creation</a:t>
            </a:r>
            <a:r>
              <a:rPr lang="en-GB" i="1" spc="-1" dirty="0">
                <a:solidFill>
                  <a:srgbClr val="002060"/>
                </a:solidFill>
                <a:latin typeface="Calibri"/>
              </a:rPr>
              <a:t> of </a:t>
            </a:r>
            <a:r>
              <a:rPr lang="en-GB" b="1" i="1" spc="-1" dirty="0">
                <a:solidFill>
                  <a:srgbClr val="002060"/>
                </a:solidFill>
                <a:latin typeface="Calibri"/>
              </a:rPr>
              <a:t>Data Products</a:t>
            </a:r>
          </a:p>
          <a:p>
            <a:pPr algn="ctr" defTabSz="685800">
              <a:spcBef>
                <a:spcPts val="751"/>
              </a:spcBef>
              <a:defRPr/>
            </a:pPr>
            <a:r>
              <a:rPr lang="en-GB" b="1" i="1" spc="-1" dirty="0">
                <a:solidFill>
                  <a:srgbClr val="002060"/>
                </a:solidFill>
                <a:latin typeface="Calibri"/>
              </a:rPr>
              <a:t>Data Mesh </a:t>
            </a:r>
            <a:r>
              <a:rPr lang="en-GB" i="1" spc="-1" dirty="0">
                <a:solidFill>
                  <a:srgbClr val="002060"/>
                </a:solidFill>
                <a:latin typeface="Calibri"/>
              </a:rPr>
              <a:t>facilitates the </a:t>
            </a:r>
            <a:r>
              <a:rPr lang="en-GB" i="1" u="sng" spc="-1" dirty="0">
                <a:solidFill>
                  <a:srgbClr val="002060"/>
                </a:solidFill>
                <a:latin typeface="Calibri"/>
              </a:rPr>
              <a:t>fruition</a:t>
            </a:r>
            <a:r>
              <a:rPr lang="en-GB" i="1" spc="-1" dirty="0">
                <a:solidFill>
                  <a:srgbClr val="002060"/>
                </a:solidFill>
                <a:latin typeface="Calibri"/>
              </a:rPr>
              <a:t> of </a:t>
            </a:r>
            <a:r>
              <a:rPr lang="en-GB" b="1" i="1" spc="-1" dirty="0">
                <a:solidFill>
                  <a:srgbClr val="002060"/>
                </a:solidFill>
                <a:latin typeface="Calibri"/>
              </a:rPr>
              <a:t>Data Products</a:t>
            </a:r>
          </a:p>
          <a:p>
            <a:pPr algn="ctr" defTabSz="685800">
              <a:spcBef>
                <a:spcPts val="751"/>
              </a:spcBef>
              <a:defRPr/>
            </a:pPr>
            <a:endParaRPr lang="en-GB" b="1" i="1" spc="-1" dirty="0">
              <a:solidFill>
                <a:srgbClr val="002060"/>
              </a:solidFill>
              <a:latin typeface="Calibri"/>
            </a:endParaRPr>
          </a:p>
        </p:txBody>
      </p:sp>
    </p:spTree>
    <p:extLst>
      <p:ext uri="{BB962C8B-B14F-4D97-AF65-F5344CB8AC3E}">
        <p14:creationId xmlns:p14="http://schemas.microsoft.com/office/powerpoint/2010/main" val="600646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07DC3D-1F2B-E648-9F51-57BEDF8301EC}"/>
              </a:ext>
            </a:extLst>
          </p:cNvPr>
          <p:cNvSpPr>
            <a:spLocks noGrp="1"/>
          </p:cNvSpPr>
          <p:nvPr>
            <p:ph type="body" sz="quarter" idx="10"/>
          </p:nvPr>
        </p:nvSpPr>
        <p:spPr/>
        <p:txBody>
          <a:bodyPr/>
          <a:lstStyle/>
          <a:p>
            <a:endParaRPr lang="en-GB"/>
          </a:p>
        </p:txBody>
      </p:sp>
      <p:sp>
        <p:nvSpPr>
          <p:cNvPr id="7" name="Content Placeholder 6">
            <a:extLst>
              <a:ext uri="{FF2B5EF4-FFF2-40B4-BE49-F238E27FC236}">
                <a16:creationId xmlns:a16="http://schemas.microsoft.com/office/drawing/2014/main" id="{6AE6E9AE-B875-AF3D-707C-5985162A2C7C}"/>
              </a:ext>
            </a:extLst>
          </p:cNvPr>
          <p:cNvSpPr>
            <a:spLocks noGrp="1"/>
          </p:cNvSpPr>
          <p:nvPr>
            <p:ph sz="quarter" idx="11"/>
          </p:nvPr>
        </p:nvSpPr>
        <p:spPr/>
        <p:txBody>
          <a:bodyPr/>
          <a:lstStyle/>
          <a:p>
            <a:r>
              <a:rPr lang="en-US" dirty="0"/>
              <a:t>Data Mesh is a data architecture and organizational framework that decentralizes data ownership and management, treating data as a product and enabling scalability and agility in data-driven organizations.</a:t>
            </a:r>
          </a:p>
          <a:p>
            <a:endParaRPr lang="en-US" dirty="0"/>
          </a:p>
          <a:p>
            <a:r>
              <a:rPr lang="en-US" dirty="0"/>
              <a:t>It involves breaking down data infrastructure into smaller, self-contained units called "data domains" or "data products," each with its own cross-functional team responsible for data quality, governance, and delivery, fostering a more scalable and collaborative approach to data management.</a:t>
            </a:r>
            <a:endParaRPr lang="en-GB" dirty="0"/>
          </a:p>
        </p:txBody>
      </p:sp>
      <p:sp>
        <p:nvSpPr>
          <p:cNvPr id="8" name="Text Placeholder 7">
            <a:extLst>
              <a:ext uri="{FF2B5EF4-FFF2-40B4-BE49-F238E27FC236}">
                <a16:creationId xmlns:a16="http://schemas.microsoft.com/office/drawing/2014/main" id="{63EEF52F-C031-7E94-A747-D48DCC12981E}"/>
              </a:ext>
            </a:extLst>
          </p:cNvPr>
          <p:cNvSpPr>
            <a:spLocks noGrp="1"/>
          </p:cNvSpPr>
          <p:nvPr>
            <p:ph type="body" sz="quarter" idx="12"/>
          </p:nvPr>
        </p:nvSpPr>
        <p:spPr/>
        <p:txBody>
          <a:bodyPr/>
          <a:lstStyle/>
          <a:p>
            <a:r>
              <a:rPr lang="en-US" dirty="0"/>
              <a:t>Data Mesh</a:t>
            </a:r>
            <a:endParaRPr lang="en-GB" dirty="0"/>
          </a:p>
        </p:txBody>
      </p:sp>
    </p:spTree>
    <p:extLst>
      <p:ext uri="{BB962C8B-B14F-4D97-AF65-F5344CB8AC3E}">
        <p14:creationId xmlns:p14="http://schemas.microsoft.com/office/powerpoint/2010/main" val="51176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48310A-151B-9603-1090-33273309DCAA}"/>
              </a:ext>
            </a:extLst>
          </p:cNvPr>
          <p:cNvSpPr>
            <a:spLocks noGrp="1"/>
          </p:cNvSpPr>
          <p:nvPr>
            <p:ph type="body" sz="quarter" idx="10"/>
          </p:nvPr>
        </p:nvSpPr>
        <p:spPr/>
        <p:txBody>
          <a:bodyPr/>
          <a:lstStyle/>
          <a:p>
            <a:r>
              <a:rPr lang="en-US"/>
              <a:t>Content Delivery Scopes</a:t>
            </a:r>
            <a:endParaRPr lang="en-GB"/>
          </a:p>
        </p:txBody>
      </p:sp>
      <p:sp>
        <p:nvSpPr>
          <p:cNvPr id="4" name="Text Placeholder 3">
            <a:extLst>
              <a:ext uri="{FF2B5EF4-FFF2-40B4-BE49-F238E27FC236}">
                <a16:creationId xmlns:a16="http://schemas.microsoft.com/office/drawing/2014/main" id="{BA9C804C-83FF-2E41-2305-93EA2C0BBD94}"/>
              </a:ext>
            </a:extLst>
          </p:cNvPr>
          <p:cNvSpPr>
            <a:spLocks noGrp="1"/>
          </p:cNvSpPr>
          <p:nvPr>
            <p:ph type="body" sz="quarter" idx="12"/>
          </p:nvPr>
        </p:nvSpPr>
        <p:spPr/>
        <p:txBody>
          <a:bodyPr/>
          <a:lstStyle/>
          <a:p>
            <a:r>
              <a:rPr lang="en-US" dirty="0" err="1"/>
              <a:t>Optimised</a:t>
            </a:r>
            <a:r>
              <a:rPr lang="en-US" dirty="0"/>
              <a:t> Architectures</a:t>
            </a:r>
            <a:endParaRPr lang="en-GB" dirty="0"/>
          </a:p>
        </p:txBody>
      </p:sp>
      <p:graphicFrame>
        <p:nvGraphicFramePr>
          <p:cNvPr id="5" name="Table 4">
            <a:extLst>
              <a:ext uri="{FF2B5EF4-FFF2-40B4-BE49-F238E27FC236}">
                <a16:creationId xmlns:a16="http://schemas.microsoft.com/office/drawing/2014/main" id="{DD59FF79-CABF-92FE-939D-169CE65207AD}"/>
              </a:ext>
            </a:extLst>
          </p:cNvPr>
          <p:cNvGraphicFramePr>
            <a:graphicFrameLocks noGrp="1"/>
          </p:cNvGraphicFramePr>
          <p:nvPr/>
        </p:nvGraphicFramePr>
        <p:xfrm>
          <a:off x="159488" y="2754542"/>
          <a:ext cx="2527893" cy="1087365"/>
        </p:xfrm>
        <a:graphic>
          <a:graphicData uri="http://schemas.openxmlformats.org/drawingml/2006/table">
            <a:tbl>
              <a:tblPr/>
              <a:tblGrid>
                <a:gridCol w="803953">
                  <a:extLst>
                    <a:ext uri="{9D8B030D-6E8A-4147-A177-3AD203B41FA5}">
                      <a16:colId xmlns:a16="http://schemas.microsoft.com/office/drawing/2014/main" val="1756957479"/>
                    </a:ext>
                  </a:extLst>
                </a:gridCol>
                <a:gridCol w="522155">
                  <a:extLst>
                    <a:ext uri="{9D8B030D-6E8A-4147-A177-3AD203B41FA5}">
                      <a16:colId xmlns:a16="http://schemas.microsoft.com/office/drawing/2014/main" val="707693730"/>
                    </a:ext>
                  </a:extLst>
                </a:gridCol>
                <a:gridCol w="588461">
                  <a:extLst>
                    <a:ext uri="{9D8B030D-6E8A-4147-A177-3AD203B41FA5}">
                      <a16:colId xmlns:a16="http://schemas.microsoft.com/office/drawing/2014/main" val="2382964526"/>
                    </a:ext>
                  </a:extLst>
                </a:gridCol>
                <a:gridCol w="613324">
                  <a:extLst>
                    <a:ext uri="{9D8B030D-6E8A-4147-A177-3AD203B41FA5}">
                      <a16:colId xmlns:a16="http://schemas.microsoft.com/office/drawing/2014/main" val="1085198608"/>
                    </a:ext>
                  </a:extLst>
                </a:gridCol>
              </a:tblGrid>
              <a:tr h="405375">
                <a:tc>
                  <a:txBody>
                    <a:bodyPr/>
                    <a:lstStyle/>
                    <a:p>
                      <a:pPr algn="ctr" fontAlgn="b"/>
                      <a:r>
                        <a:rPr lang="en-GB" sz="900" b="1" i="0" u="none" strike="noStrike">
                          <a:solidFill>
                            <a:srgbClr val="000000"/>
                          </a:solidFill>
                          <a:effectLst/>
                          <a:latin typeface="+mn-lt"/>
                        </a:rPr>
                        <a:t> </a:t>
                      </a:r>
                    </a:p>
                  </a:txBody>
                  <a:tcPr marL="5715" marR="5715" marT="571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End Users</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Business Units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Power BI Champions</a:t>
                      </a:r>
                    </a:p>
                  </a:txBody>
                  <a:tcPr marL="5715" marR="5715" marT="571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5006"/>
                  </a:ext>
                </a:extLst>
              </a:tr>
              <a:tr h="325755">
                <a:tc>
                  <a:txBody>
                    <a:bodyPr/>
                    <a:lstStyle/>
                    <a:p>
                      <a:pPr algn="ctr" fontAlgn="b"/>
                      <a:r>
                        <a:rPr lang="en-GB" sz="900" b="1" i="0" u="none" strike="noStrike">
                          <a:solidFill>
                            <a:srgbClr val="000000"/>
                          </a:solidFill>
                          <a:effectLst/>
                          <a:latin typeface="+mn-lt"/>
                        </a:rPr>
                        <a:t>Data </a:t>
                      </a:r>
                    </a:p>
                    <a:p>
                      <a:pPr algn="ctr" fontAlgn="b"/>
                      <a:r>
                        <a:rPr lang="en-GB" sz="900" b="1" i="0" u="none" strike="noStrike">
                          <a:solidFill>
                            <a:srgbClr val="000000"/>
                          </a:solidFill>
                          <a:effectLst/>
                          <a:latin typeface="+mn-lt"/>
                        </a:rPr>
                        <a:t>Assets</a:t>
                      </a:r>
                    </a:p>
                  </a:txBody>
                  <a:tcPr marL="5715" marR="5715" marT="571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5571752"/>
                  </a:ext>
                </a:extLst>
              </a:tr>
              <a:tr h="325755">
                <a:tc>
                  <a:txBody>
                    <a:bodyPr/>
                    <a:lstStyle/>
                    <a:p>
                      <a:pPr algn="ctr" fontAlgn="b"/>
                      <a:r>
                        <a:rPr lang="en-GB" sz="900" b="1" i="0" u="none" strike="noStrike">
                          <a:solidFill>
                            <a:srgbClr val="000000"/>
                          </a:solidFill>
                          <a:effectLst/>
                          <a:latin typeface="+mn-lt"/>
                        </a:rPr>
                        <a:t>Vizualisation Assets</a:t>
                      </a:r>
                    </a:p>
                  </a:txBody>
                  <a:tcPr marL="5715" marR="5715" marT="5715"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1301797"/>
                  </a:ext>
                </a:extLst>
              </a:tr>
            </a:tbl>
          </a:graphicData>
        </a:graphic>
      </p:graphicFrame>
      <p:graphicFrame>
        <p:nvGraphicFramePr>
          <p:cNvPr id="11" name="Table 10">
            <a:extLst>
              <a:ext uri="{FF2B5EF4-FFF2-40B4-BE49-F238E27FC236}">
                <a16:creationId xmlns:a16="http://schemas.microsoft.com/office/drawing/2014/main" id="{30BF4BF9-A98E-882B-A661-4CD162584954}"/>
              </a:ext>
            </a:extLst>
          </p:cNvPr>
          <p:cNvGraphicFramePr>
            <a:graphicFrameLocks noGrp="1"/>
          </p:cNvGraphicFramePr>
          <p:nvPr/>
        </p:nvGraphicFramePr>
        <p:xfrm>
          <a:off x="3309384" y="2754542"/>
          <a:ext cx="2527893" cy="1026405"/>
        </p:xfrm>
        <a:graphic>
          <a:graphicData uri="http://schemas.openxmlformats.org/drawingml/2006/table">
            <a:tbl>
              <a:tblPr/>
              <a:tblGrid>
                <a:gridCol w="803953">
                  <a:extLst>
                    <a:ext uri="{9D8B030D-6E8A-4147-A177-3AD203B41FA5}">
                      <a16:colId xmlns:a16="http://schemas.microsoft.com/office/drawing/2014/main" val="1756957479"/>
                    </a:ext>
                  </a:extLst>
                </a:gridCol>
                <a:gridCol w="522155">
                  <a:extLst>
                    <a:ext uri="{9D8B030D-6E8A-4147-A177-3AD203B41FA5}">
                      <a16:colId xmlns:a16="http://schemas.microsoft.com/office/drawing/2014/main" val="707693730"/>
                    </a:ext>
                  </a:extLst>
                </a:gridCol>
                <a:gridCol w="588461">
                  <a:extLst>
                    <a:ext uri="{9D8B030D-6E8A-4147-A177-3AD203B41FA5}">
                      <a16:colId xmlns:a16="http://schemas.microsoft.com/office/drawing/2014/main" val="2382964526"/>
                    </a:ext>
                  </a:extLst>
                </a:gridCol>
                <a:gridCol w="613324">
                  <a:extLst>
                    <a:ext uri="{9D8B030D-6E8A-4147-A177-3AD203B41FA5}">
                      <a16:colId xmlns:a16="http://schemas.microsoft.com/office/drawing/2014/main" val="1085198608"/>
                    </a:ext>
                  </a:extLst>
                </a:gridCol>
              </a:tblGrid>
              <a:tr h="405375">
                <a:tc>
                  <a:txBody>
                    <a:bodyPr/>
                    <a:lstStyle/>
                    <a:p>
                      <a:pPr algn="ctr" fontAlgn="b"/>
                      <a:r>
                        <a:rPr lang="en-GB" sz="900" b="1" i="0" u="none" strike="noStrike">
                          <a:solidFill>
                            <a:srgbClr val="000000"/>
                          </a:solidFill>
                          <a:effectLst/>
                          <a:latin typeface="+mn-lt"/>
                        </a:rPr>
                        <a:t> </a:t>
                      </a:r>
                    </a:p>
                  </a:txBody>
                  <a:tcPr marL="5715" marR="5715" marT="571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End Users</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Business Units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Power BI Champions</a:t>
                      </a:r>
                    </a:p>
                  </a:txBody>
                  <a:tcPr marL="5715" marR="5715" marT="571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5006"/>
                  </a:ext>
                </a:extLst>
              </a:tr>
              <a:tr h="325755">
                <a:tc>
                  <a:txBody>
                    <a:bodyPr/>
                    <a:lstStyle/>
                    <a:p>
                      <a:pPr algn="ctr" fontAlgn="b"/>
                      <a:r>
                        <a:rPr lang="en-GB" sz="900" b="1" i="0" u="none" strike="noStrike">
                          <a:solidFill>
                            <a:srgbClr val="000000"/>
                          </a:solidFill>
                          <a:effectLst/>
                          <a:latin typeface="+mn-lt"/>
                        </a:rPr>
                        <a:t>Data </a:t>
                      </a:r>
                    </a:p>
                    <a:p>
                      <a:pPr algn="ctr" fontAlgn="b"/>
                      <a:r>
                        <a:rPr lang="en-GB" sz="900" b="1" i="0" u="none" strike="noStrike">
                          <a:solidFill>
                            <a:srgbClr val="000000"/>
                          </a:solidFill>
                          <a:effectLst/>
                          <a:latin typeface="+mn-lt"/>
                        </a:rPr>
                        <a:t>Assets</a:t>
                      </a:r>
                    </a:p>
                  </a:txBody>
                  <a:tcPr marL="5715" marR="5715" marT="571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5571752"/>
                  </a:ext>
                </a:extLst>
              </a:tr>
              <a:tr h="280035">
                <a:tc>
                  <a:txBody>
                    <a:bodyPr/>
                    <a:lstStyle/>
                    <a:p>
                      <a:pPr algn="ctr" fontAlgn="b"/>
                      <a:r>
                        <a:rPr lang="en-GB" sz="900" b="1" i="0" u="none" strike="noStrike">
                          <a:solidFill>
                            <a:srgbClr val="000000"/>
                          </a:solidFill>
                          <a:effectLst/>
                          <a:latin typeface="+mn-lt"/>
                        </a:rPr>
                        <a:t>Vizualisation Assets</a:t>
                      </a:r>
                    </a:p>
                  </a:txBody>
                  <a:tcPr marL="5715" marR="5715" marT="5715"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GB" sz="1100" b="1" i="0" u="none" strike="noStrike">
                          <a:solidFill>
                            <a:srgbClr val="000000"/>
                          </a:solidFill>
                          <a:effectLst/>
                          <a:latin typeface="+mn-lt"/>
                        </a:rPr>
                        <a:t> X</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endParaRPr lang="en-GB" sz="1100" b="1" i="0" u="none" strike="noStrike">
                        <a:solidFill>
                          <a:srgbClr val="000000"/>
                        </a:solidFill>
                        <a:effectLst/>
                        <a:latin typeface="+mn-lt"/>
                      </a:endParaRP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1301797"/>
                  </a:ext>
                </a:extLst>
              </a:tr>
            </a:tbl>
          </a:graphicData>
        </a:graphic>
      </p:graphicFrame>
      <p:graphicFrame>
        <p:nvGraphicFramePr>
          <p:cNvPr id="12" name="Table 11">
            <a:extLst>
              <a:ext uri="{FF2B5EF4-FFF2-40B4-BE49-F238E27FC236}">
                <a16:creationId xmlns:a16="http://schemas.microsoft.com/office/drawing/2014/main" id="{7BD1114D-A7A0-90F5-5916-B4408344476F}"/>
              </a:ext>
            </a:extLst>
          </p:cNvPr>
          <p:cNvGraphicFramePr>
            <a:graphicFrameLocks noGrp="1"/>
          </p:cNvGraphicFramePr>
          <p:nvPr/>
        </p:nvGraphicFramePr>
        <p:xfrm>
          <a:off x="6459279" y="2754542"/>
          <a:ext cx="2527893" cy="1026405"/>
        </p:xfrm>
        <a:graphic>
          <a:graphicData uri="http://schemas.openxmlformats.org/drawingml/2006/table">
            <a:tbl>
              <a:tblPr/>
              <a:tblGrid>
                <a:gridCol w="803953">
                  <a:extLst>
                    <a:ext uri="{9D8B030D-6E8A-4147-A177-3AD203B41FA5}">
                      <a16:colId xmlns:a16="http://schemas.microsoft.com/office/drawing/2014/main" val="1756957479"/>
                    </a:ext>
                  </a:extLst>
                </a:gridCol>
                <a:gridCol w="522155">
                  <a:extLst>
                    <a:ext uri="{9D8B030D-6E8A-4147-A177-3AD203B41FA5}">
                      <a16:colId xmlns:a16="http://schemas.microsoft.com/office/drawing/2014/main" val="707693730"/>
                    </a:ext>
                  </a:extLst>
                </a:gridCol>
                <a:gridCol w="588461">
                  <a:extLst>
                    <a:ext uri="{9D8B030D-6E8A-4147-A177-3AD203B41FA5}">
                      <a16:colId xmlns:a16="http://schemas.microsoft.com/office/drawing/2014/main" val="2382964526"/>
                    </a:ext>
                  </a:extLst>
                </a:gridCol>
                <a:gridCol w="613324">
                  <a:extLst>
                    <a:ext uri="{9D8B030D-6E8A-4147-A177-3AD203B41FA5}">
                      <a16:colId xmlns:a16="http://schemas.microsoft.com/office/drawing/2014/main" val="1085198608"/>
                    </a:ext>
                  </a:extLst>
                </a:gridCol>
              </a:tblGrid>
              <a:tr h="405375">
                <a:tc>
                  <a:txBody>
                    <a:bodyPr/>
                    <a:lstStyle/>
                    <a:p>
                      <a:pPr algn="ctr" fontAlgn="b"/>
                      <a:r>
                        <a:rPr lang="en-GB" sz="900" b="1" i="0" u="none" strike="noStrike">
                          <a:solidFill>
                            <a:srgbClr val="000000"/>
                          </a:solidFill>
                          <a:effectLst/>
                          <a:latin typeface="+mn-lt"/>
                        </a:rPr>
                        <a:t> </a:t>
                      </a:r>
                    </a:p>
                  </a:txBody>
                  <a:tcPr marL="5715" marR="5715" marT="571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End Users</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Business Units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Power BI Champions</a:t>
                      </a:r>
                    </a:p>
                  </a:txBody>
                  <a:tcPr marL="5715" marR="5715" marT="571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5006"/>
                  </a:ext>
                </a:extLst>
              </a:tr>
              <a:tr h="325755">
                <a:tc>
                  <a:txBody>
                    <a:bodyPr/>
                    <a:lstStyle/>
                    <a:p>
                      <a:pPr algn="ctr" fontAlgn="b"/>
                      <a:r>
                        <a:rPr lang="en-GB" sz="900" b="1" i="0" u="none" strike="noStrike">
                          <a:solidFill>
                            <a:srgbClr val="000000"/>
                          </a:solidFill>
                          <a:effectLst/>
                          <a:latin typeface="+mn-lt"/>
                        </a:rPr>
                        <a:t>Data </a:t>
                      </a:r>
                    </a:p>
                    <a:p>
                      <a:pPr algn="ctr" fontAlgn="b"/>
                      <a:r>
                        <a:rPr lang="en-GB" sz="900" b="1" i="0" u="none" strike="noStrike">
                          <a:solidFill>
                            <a:srgbClr val="000000"/>
                          </a:solidFill>
                          <a:effectLst/>
                          <a:latin typeface="+mn-lt"/>
                        </a:rPr>
                        <a:t>Assets</a:t>
                      </a:r>
                    </a:p>
                  </a:txBody>
                  <a:tcPr marL="5715" marR="5715" marT="571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endParaRPr lang="en-GB" sz="1100" b="1" i="0" u="none" strike="noStrike">
                        <a:solidFill>
                          <a:srgbClr val="000000"/>
                        </a:solidFill>
                        <a:effectLst/>
                        <a:latin typeface="+mn-lt"/>
                      </a:endParaRP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5571752"/>
                  </a:ext>
                </a:extLst>
              </a:tr>
              <a:tr h="280035">
                <a:tc>
                  <a:txBody>
                    <a:bodyPr/>
                    <a:lstStyle/>
                    <a:p>
                      <a:pPr algn="ctr" fontAlgn="b"/>
                      <a:r>
                        <a:rPr lang="en-GB" sz="900" b="1" i="0" u="none" strike="noStrike">
                          <a:solidFill>
                            <a:srgbClr val="000000"/>
                          </a:solidFill>
                          <a:effectLst/>
                          <a:latin typeface="+mn-lt"/>
                        </a:rPr>
                        <a:t>Vizualisation Assets</a:t>
                      </a:r>
                    </a:p>
                  </a:txBody>
                  <a:tcPr marL="5715" marR="5715" marT="5715"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GB" sz="1100" b="1" i="0" u="none" strike="noStrike">
                          <a:solidFill>
                            <a:srgbClr val="000000"/>
                          </a:solidFill>
                          <a:effectLst/>
                          <a:latin typeface="+mn-lt"/>
                        </a:rPr>
                        <a:t>X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endParaRPr lang="en-GB" sz="1100" b="1" i="0" u="none" strike="noStrike">
                        <a:solidFill>
                          <a:srgbClr val="000000"/>
                        </a:solidFill>
                        <a:effectLst/>
                        <a:latin typeface="+mn-lt"/>
                      </a:endParaRP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1301797"/>
                  </a:ext>
                </a:extLst>
              </a:tr>
            </a:tbl>
          </a:graphicData>
        </a:graphic>
      </p:graphicFrame>
      <p:sp>
        <p:nvSpPr>
          <p:cNvPr id="13" name="TextBox 12">
            <a:extLst>
              <a:ext uri="{FF2B5EF4-FFF2-40B4-BE49-F238E27FC236}">
                <a16:creationId xmlns:a16="http://schemas.microsoft.com/office/drawing/2014/main" id="{7250DBEA-5EED-14B2-299D-780AE8A46E96}"/>
              </a:ext>
            </a:extLst>
          </p:cNvPr>
          <p:cNvSpPr txBox="1"/>
          <p:nvPr/>
        </p:nvSpPr>
        <p:spPr>
          <a:xfrm>
            <a:off x="127591" y="2388338"/>
            <a:ext cx="2155750" cy="300082"/>
          </a:xfrm>
          <a:prstGeom prst="rect">
            <a:avLst/>
          </a:prstGeom>
          <a:noFill/>
        </p:spPr>
        <p:txBody>
          <a:bodyPr wrap="square" rtlCol="0">
            <a:spAutoFit/>
          </a:bodyPr>
          <a:lstStyle/>
          <a:p>
            <a:r>
              <a:rPr lang="en-US" sz="1350"/>
              <a:t>Model 1 – Team BI</a:t>
            </a:r>
            <a:endParaRPr lang="en-GB" sz="1350"/>
          </a:p>
        </p:txBody>
      </p:sp>
      <p:sp>
        <p:nvSpPr>
          <p:cNvPr id="14" name="TextBox 13">
            <a:extLst>
              <a:ext uri="{FF2B5EF4-FFF2-40B4-BE49-F238E27FC236}">
                <a16:creationId xmlns:a16="http://schemas.microsoft.com/office/drawing/2014/main" id="{9C9923DF-3C7B-423E-CAD5-9D1301A46CEF}"/>
              </a:ext>
            </a:extLst>
          </p:cNvPr>
          <p:cNvSpPr txBox="1"/>
          <p:nvPr/>
        </p:nvSpPr>
        <p:spPr>
          <a:xfrm>
            <a:off x="3197742" y="2388338"/>
            <a:ext cx="2424223" cy="300082"/>
          </a:xfrm>
          <a:prstGeom prst="rect">
            <a:avLst/>
          </a:prstGeom>
          <a:noFill/>
        </p:spPr>
        <p:txBody>
          <a:bodyPr wrap="square" rtlCol="0">
            <a:spAutoFit/>
          </a:bodyPr>
          <a:lstStyle/>
          <a:p>
            <a:r>
              <a:rPr lang="en-US" sz="1350"/>
              <a:t>Model 2 – Departmental BI</a:t>
            </a:r>
            <a:endParaRPr lang="en-GB" sz="1350"/>
          </a:p>
        </p:txBody>
      </p:sp>
      <p:sp>
        <p:nvSpPr>
          <p:cNvPr id="15" name="TextBox 14">
            <a:extLst>
              <a:ext uri="{FF2B5EF4-FFF2-40B4-BE49-F238E27FC236}">
                <a16:creationId xmlns:a16="http://schemas.microsoft.com/office/drawing/2014/main" id="{BE68A14C-A9CC-0FB1-5FC0-89ADC9B9DB29}"/>
              </a:ext>
            </a:extLst>
          </p:cNvPr>
          <p:cNvSpPr txBox="1"/>
          <p:nvPr/>
        </p:nvSpPr>
        <p:spPr>
          <a:xfrm>
            <a:off x="6411433" y="2388338"/>
            <a:ext cx="2155750" cy="300082"/>
          </a:xfrm>
          <a:prstGeom prst="rect">
            <a:avLst/>
          </a:prstGeom>
          <a:noFill/>
        </p:spPr>
        <p:txBody>
          <a:bodyPr wrap="square" rtlCol="0">
            <a:spAutoFit/>
          </a:bodyPr>
          <a:lstStyle/>
          <a:p>
            <a:r>
              <a:rPr lang="en-US" sz="1350"/>
              <a:t>Model 3 – Enterprise BI</a:t>
            </a:r>
            <a:endParaRPr lang="en-GB" sz="1350"/>
          </a:p>
        </p:txBody>
      </p:sp>
      <p:sp>
        <p:nvSpPr>
          <p:cNvPr id="16" name="TextBox 15">
            <a:extLst>
              <a:ext uri="{FF2B5EF4-FFF2-40B4-BE49-F238E27FC236}">
                <a16:creationId xmlns:a16="http://schemas.microsoft.com/office/drawing/2014/main" id="{79E80129-48DC-EB4F-C12C-912F510BC485}"/>
              </a:ext>
            </a:extLst>
          </p:cNvPr>
          <p:cNvSpPr txBox="1"/>
          <p:nvPr/>
        </p:nvSpPr>
        <p:spPr>
          <a:xfrm>
            <a:off x="414670" y="4182583"/>
            <a:ext cx="2155750" cy="1338828"/>
          </a:xfrm>
          <a:prstGeom prst="rect">
            <a:avLst/>
          </a:prstGeom>
          <a:noFill/>
        </p:spPr>
        <p:txBody>
          <a:bodyPr wrap="square" rtlCol="0">
            <a:spAutoFit/>
          </a:bodyPr>
          <a:lstStyle/>
          <a:p>
            <a:r>
              <a:rPr lang="en-US" sz="1350" dirty="0"/>
              <a:t>Business Units own and share data within their own teams.</a:t>
            </a:r>
          </a:p>
          <a:p>
            <a:endParaRPr lang="en-US" sz="1350" dirty="0"/>
          </a:p>
          <a:p>
            <a:r>
              <a:rPr lang="en-US" sz="1350" dirty="0"/>
              <a:t>Typically, less security and governance requirements.</a:t>
            </a:r>
            <a:endParaRPr lang="en-GB" sz="1350" dirty="0"/>
          </a:p>
        </p:txBody>
      </p:sp>
      <p:sp>
        <p:nvSpPr>
          <p:cNvPr id="17" name="TextBox 16">
            <a:extLst>
              <a:ext uri="{FF2B5EF4-FFF2-40B4-BE49-F238E27FC236}">
                <a16:creationId xmlns:a16="http://schemas.microsoft.com/office/drawing/2014/main" id="{61ED1F80-3F90-C29B-9047-792F51155149}"/>
              </a:ext>
            </a:extLst>
          </p:cNvPr>
          <p:cNvSpPr txBox="1"/>
          <p:nvPr/>
        </p:nvSpPr>
        <p:spPr>
          <a:xfrm>
            <a:off x="3668233" y="4182583"/>
            <a:ext cx="2155750" cy="1338828"/>
          </a:xfrm>
          <a:prstGeom prst="rect">
            <a:avLst/>
          </a:prstGeom>
          <a:noFill/>
        </p:spPr>
        <p:txBody>
          <a:bodyPr wrap="square" rtlCol="0">
            <a:spAutoFit/>
          </a:bodyPr>
          <a:lstStyle/>
          <a:p>
            <a:r>
              <a:rPr lang="en-US" sz="1350"/>
              <a:t>Business Units own the data and make reporting available to end users.</a:t>
            </a:r>
          </a:p>
          <a:p>
            <a:endParaRPr lang="en-US" sz="1350"/>
          </a:p>
          <a:p>
            <a:r>
              <a:rPr lang="en-US" sz="1350"/>
              <a:t>Follows a ‘Data mesh’ architecture.</a:t>
            </a:r>
          </a:p>
        </p:txBody>
      </p:sp>
      <p:sp>
        <p:nvSpPr>
          <p:cNvPr id="18" name="TextBox 17">
            <a:extLst>
              <a:ext uri="{FF2B5EF4-FFF2-40B4-BE49-F238E27FC236}">
                <a16:creationId xmlns:a16="http://schemas.microsoft.com/office/drawing/2014/main" id="{2B6A3B95-6722-2E6D-5510-BFABB082CEB9}"/>
              </a:ext>
            </a:extLst>
          </p:cNvPr>
          <p:cNvSpPr txBox="1"/>
          <p:nvPr/>
        </p:nvSpPr>
        <p:spPr>
          <a:xfrm>
            <a:off x="6873950" y="4182582"/>
            <a:ext cx="2155750" cy="1338828"/>
          </a:xfrm>
          <a:prstGeom prst="rect">
            <a:avLst/>
          </a:prstGeom>
          <a:noFill/>
        </p:spPr>
        <p:txBody>
          <a:bodyPr wrap="square" rtlCol="0">
            <a:spAutoFit/>
          </a:bodyPr>
          <a:lstStyle/>
          <a:p>
            <a:r>
              <a:rPr lang="en-US" sz="1350" err="1"/>
              <a:t>Centralised</a:t>
            </a:r>
            <a:r>
              <a:rPr lang="en-US" sz="1350"/>
              <a:t> team own the data and allow end users self-service reporting.</a:t>
            </a:r>
          </a:p>
          <a:p>
            <a:endParaRPr lang="en-US" sz="1350"/>
          </a:p>
          <a:p>
            <a:r>
              <a:rPr lang="en-US" sz="1350"/>
              <a:t>Used for important and business critical reporting.</a:t>
            </a:r>
            <a:endParaRPr lang="en-GB" sz="1350"/>
          </a:p>
        </p:txBody>
      </p:sp>
    </p:spTree>
    <p:extLst>
      <p:ext uri="{BB962C8B-B14F-4D97-AF65-F5344CB8AC3E}">
        <p14:creationId xmlns:p14="http://schemas.microsoft.com/office/powerpoint/2010/main" val="223468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5A327-F365-CBB2-A6F8-CE08182E0185}"/>
              </a:ext>
            </a:extLst>
          </p:cNvPr>
          <p:cNvSpPr>
            <a:spLocks noGrp="1"/>
          </p:cNvSpPr>
          <p:nvPr>
            <p:ph type="body" sz="quarter" idx="10"/>
          </p:nvPr>
        </p:nvSpPr>
        <p:spPr/>
        <p:txBody>
          <a:bodyPr/>
          <a:lstStyle/>
          <a:p>
            <a:r>
              <a:rPr lang="en-US"/>
              <a:t>Architectural Diagrams Examples</a:t>
            </a:r>
            <a:endParaRPr lang="en-GB"/>
          </a:p>
        </p:txBody>
      </p:sp>
      <p:sp>
        <p:nvSpPr>
          <p:cNvPr id="4" name="Text Placeholder 3">
            <a:extLst>
              <a:ext uri="{FF2B5EF4-FFF2-40B4-BE49-F238E27FC236}">
                <a16:creationId xmlns:a16="http://schemas.microsoft.com/office/drawing/2014/main" id="{96266ACE-9E45-2A3F-39BD-9746906EC731}"/>
              </a:ext>
            </a:extLst>
          </p:cNvPr>
          <p:cNvSpPr>
            <a:spLocks noGrp="1"/>
          </p:cNvSpPr>
          <p:nvPr>
            <p:ph type="body" sz="quarter" idx="12"/>
          </p:nvPr>
        </p:nvSpPr>
        <p:spPr/>
        <p:txBody>
          <a:bodyPr/>
          <a:lstStyle/>
          <a:p>
            <a:r>
              <a:rPr lang="en-US" dirty="0" err="1"/>
              <a:t>Optimised</a:t>
            </a:r>
            <a:r>
              <a:rPr lang="en-US" dirty="0"/>
              <a:t> Architectures</a:t>
            </a:r>
            <a:endParaRPr lang="en-GB" dirty="0"/>
          </a:p>
        </p:txBody>
      </p:sp>
      <p:pic>
        <p:nvPicPr>
          <p:cNvPr id="10" name="Picture 9" descr="A screenshot of a computer&#10;&#10;Description automatically generated with medium confidence">
            <a:extLst>
              <a:ext uri="{FF2B5EF4-FFF2-40B4-BE49-F238E27FC236}">
                <a16:creationId xmlns:a16="http://schemas.microsoft.com/office/drawing/2014/main" id="{E4C1EF2D-0DA3-57FD-DA0D-65680E769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001" y="3100504"/>
            <a:ext cx="4617308" cy="255734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EFB3E4C8-7CCF-714B-F25B-953AB3CBAA38}"/>
              </a:ext>
            </a:extLst>
          </p:cNvPr>
          <p:cNvSpPr txBox="1"/>
          <p:nvPr/>
        </p:nvSpPr>
        <p:spPr>
          <a:xfrm rot="21144076">
            <a:off x="5276850" y="3809050"/>
            <a:ext cx="85725" cy="45719"/>
          </a:xfrm>
          <a:prstGeom prst="rect">
            <a:avLst/>
          </a:prstGeom>
          <a:solidFill>
            <a:schemeClr val="bg1"/>
          </a:solidFill>
        </p:spPr>
        <p:txBody>
          <a:bodyPr wrap="square" lIns="0" tIns="0" rIns="0" bIns="0" rtlCol="0">
            <a:noAutofit/>
          </a:bodyPr>
          <a:lstStyle/>
          <a:p>
            <a:pPr algn="ctr"/>
            <a:r>
              <a:rPr lang="en-US" sz="225">
                <a:solidFill>
                  <a:schemeClr val="tx1">
                    <a:lumMod val="85000"/>
                    <a:lumOff val="15000"/>
                  </a:schemeClr>
                </a:solidFill>
              </a:rPr>
              <a:t>SQL</a:t>
            </a:r>
            <a:endParaRPr lang="en-GB" sz="225">
              <a:solidFill>
                <a:schemeClr val="tx1">
                  <a:lumMod val="85000"/>
                  <a:lumOff val="15000"/>
                </a:schemeClr>
              </a:solidFill>
            </a:endParaRPr>
          </a:p>
        </p:txBody>
      </p:sp>
      <p:pic>
        <p:nvPicPr>
          <p:cNvPr id="8" name="Picture 7" descr="A picture containing text, screenshot, font, diagram&#10;&#10;Description automatically generated">
            <a:extLst>
              <a:ext uri="{FF2B5EF4-FFF2-40B4-BE49-F238E27FC236}">
                <a16:creationId xmlns:a16="http://schemas.microsoft.com/office/drawing/2014/main" id="{D7D1E940-DC09-B224-3557-6ACC12699C97}"/>
              </a:ext>
            </a:extLst>
          </p:cNvPr>
          <p:cNvPicPr>
            <a:picLocks noChangeAspect="1"/>
          </p:cNvPicPr>
          <p:nvPr/>
        </p:nvPicPr>
        <p:blipFill rotWithShape="1">
          <a:blip r:embed="rId3">
            <a:extLst>
              <a:ext uri="{28A0092B-C50C-407E-A947-70E740481C1C}">
                <a14:useLocalDpi xmlns:a14="http://schemas.microsoft.com/office/drawing/2010/main" val="0"/>
              </a:ext>
            </a:extLst>
          </a:blip>
          <a:srcRect l="-863" t="6216"/>
          <a:stretch/>
        </p:blipFill>
        <p:spPr>
          <a:xfrm>
            <a:off x="41562" y="3102379"/>
            <a:ext cx="3949307" cy="2500053"/>
          </a:xfrm>
          <a:prstGeom prst="rect">
            <a:avLst/>
          </a:prstGeom>
          <a:ln>
            <a:noFill/>
          </a:ln>
          <a:effectLst>
            <a:outerShdw blurRad="292100" dist="139700" dir="2700000" algn="tl" rotWithShape="0">
              <a:srgbClr val="333333">
                <a:alpha val="65000"/>
              </a:srgbClr>
            </a:outerShdw>
          </a:effectLst>
        </p:spPr>
      </p:pic>
      <p:graphicFrame>
        <p:nvGraphicFramePr>
          <p:cNvPr id="3" name="Table 2">
            <a:extLst>
              <a:ext uri="{FF2B5EF4-FFF2-40B4-BE49-F238E27FC236}">
                <a16:creationId xmlns:a16="http://schemas.microsoft.com/office/drawing/2014/main" id="{621AA05F-C64E-9994-B7E2-D9479D26D351}"/>
              </a:ext>
            </a:extLst>
          </p:cNvPr>
          <p:cNvGraphicFramePr>
            <a:graphicFrameLocks noGrp="1"/>
          </p:cNvGraphicFramePr>
          <p:nvPr/>
        </p:nvGraphicFramePr>
        <p:xfrm>
          <a:off x="2736433" y="2692197"/>
          <a:ext cx="2527893" cy="1087365"/>
        </p:xfrm>
        <a:graphic>
          <a:graphicData uri="http://schemas.openxmlformats.org/drawingml/2006/table">
            <a:tbl>
              <a:tblPr/>
              <a:tblGrid>
                <a:gridCol w="803953">
                  <a:extLst>
                    <a:ext uri="{9D8B030D-6E8A-4147-A177-3AD203B41FA5}">
                      <a16:colId xmlns:a16="http://schemas.microsoft.com/office/drawing/2014/main" val="1756957479"/>
                    </a:ext>
                  </a:extLst>
                </a:gridCol>
                <a:gridCol w="522155">
                  <a:extLst>
                    <a:ext uri="{9D8B030D-6E8A-4147-A177-3AD203B41FA5}">
                      <a16:colId xmlns:a16="http://schemas.microsoft.com/office/drawing/2014/main" val="707693730"/>
                    </a:ext>
                  </a:extLst>
                </a:gridCol>
                <a:gridCol w="588461">
                  <a:extLst>
                    <a:ext uri="{9D8B030D-6E8A-4147-A177-3AD203B41FA5}">
                      <a16:colId xmlns:a16="http://schemas.microsoft.com/office/drawing/2014/main" val="2382964526"/>
                    </a:ext>
                  </a:extLst>
                </a:gridCol>
                <a:gridCol w="613324">
                  <a:extLst>
                    <a:ext uri="{9D8B030D-6E8A-4147-A177-3AD203B41FA5}">
                      <a16:colId xmlns:a16="http://schemas.microsoft.com/office/drawing/2014/main" val="1085198608"/>
                    </a:ext>
                  </a:extLst>
                </a:gridCol>
              </a:tblGrid>
              <a:tr h="405375">
                <a:tc>
                  <a:txBody>
                    <a:bodyPr/>
                    <a:lstStyle/>
                    <a:p>
                      <a:pPr algn="ctr" fontAlgn="b"/>
                      <a:r>
                        <a:rPr lang="en-GB" sz="900" b="1" i="0" u="none" strike="noStrike" dirty="0">
                          <a:solidFill>
                            <a:srgbClr val="000000"/>
                          </a:solidFill>
                          <a:effectLst/>
                          <a:latin typeface="+mn-lt"/>
                        </a:rPr>
                        <a:t> </a:t>
                      </a:r>
                    </a:p>
                  </a:txBody>
                  <a:tcPr marL="5715" marR="5715" marT="571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End Users</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Business Units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Power BI Champions</a:t>
                      </a:r>
                    </a:p>
                  </a:txBody>
                  <a:tcPr marL="5715" marR="5715" marT="571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5006"/>
                  </a:ext>
                </a:extLst>
              </a:tr>
              <a:tr h="325755">
                <a:tc>
                  <a:txBody>
                    <a:bodyPr/>
                    <a:lstStyle/>
                    <a:p>
                      <a:pPr algn="ctr" fontAlgn="b"/>
                      <a:r>
                        <a:rPr lang="en-GB" sz="900" b="1" i="0" u="none" strike="noStrike">
                          <a:solidFill>
                            <a:srgbClr val="000000"/>
                          </a:solidFill>
                          <a:effectLst/>
                          <a:latin typeface="+mn-lt"/>
                        </a:rPr>
                        <a:t>Data </a:t>
                      </a:r>
                    </a:p>
                    <a:p>
                      <a:pPr algn="ctr" fontAlgn="b"/>
                      <a:r>
                        <a:rPr lang="en-GB" sz="900" b="1" i="0" u="none" strike="noStrike">
                          <a:solidFill>
                            <a:srgbClr val="000000"/>
                          </a:solidFill>
                          <a:effectLst/>
                          <a:latin typeface="+mn-lt"/>
                        </a:rPr>
                        <a:t>Assets</a:t>
                      </a:r>
                    </a:p>
                  </a:txBody>
                  <a:tcPr marL="5715" marR="5715" marT="571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5571752"/>
                  </a:ext>
                </a:extLst>
              </a:tr>
              <a:tr h="325755">
                <a:tc>
                  <a:txBody>
                    <a:bodyPr/>
                    <a:lstStyle/>
                    <a:p>
                      <a:pPr algn="ctr" fontAlgn="b"/>
                      <a:r>
                        <a:rPr lang="en-GB" sz="900" b="1" i="0" u="none" strike="noStrike">
                          <a:solidFill>
                            <a:srgbClr val="000000"/>
                          </a:solidFill>
                          <a:effectLst/>
                          <a:latin typeface="+mn-lt"/>
                        </a:rPr>
                        <a:t>Vizualisation Assets</a:t>
                      </a:r>
                    </a:p>
                  </a:txBody>
                  <a:tcPr marL="5715" marR="5715" marT="5715"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a:solidFill>
                            <a:srgbClr val="000000"/>
                          </a:solidFill>
                          <a:effectLst/>
                          <a:latin typeface="+mn-lt"/>
                        </a:rPr>
                        <a:t>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1301797"/>
                  </a:ext>
                </a:extLst>
              </a:tr>
            </a:tbl>
          </a:graphicData>
        </a:graphic>
      </p:graphicFrame>
      <p:sp>
        <p:nvSpPr>
          <p:cNvPr id="5" name="TextBox 4">
            <a:extLst>
              <a:ext uri="{FF2B5EF4-FFF2-40B4-BE49-F238E27FC236}">
                <a16:creationId xmlns:a16="http://schemas.microsoft.com/office/drawing/2014/main" id="{D1BEC8C9-B35D-E217-CB65-26F723E696BE}"/>
              </a:ext>
            </a:extLst>
          </p:cNvPr>
          <p:cNvSpPr txBox="1"/>
          <p:nvPr/>
        </p:nvSpPr>
        <p:spPr>
          <a:xfrm>
            <a:off x="127591" y="2388338"/>
            <a:ext cx="2155750" cy="300082"/>
          </a:xfrm>
          <a:prstGeom prst="rect">
            <a:avLst/>
          </a:prstGeom>
          <a:noFill/>
        </p:spPr>
        <p:txBody>
          <a:bodyPr wrap="square" rtlCol="0">
            <a:spAutoFit/>
          </a:bodyPr>
          <a:lstStyle/>
          <a:p>
            <a:r>
              <a:rPr lang="en-US" sz="1350"/>
              <a:t>Model 1 – Team BI</a:t>
            </a:r>
            <a:endParaRPr lang="en-GB" sz="1350"/>
          </a:p>
        </p:txBody>
      </p:sp>
    </p:spTree>
    <p:extLst>
      <p:ext uri="{BB962C8B-B14F-4D97-AF65-F5344CB8AC3E}">
        <p14:creationId xmlns:p14="http://schemas.microsoft.com/office/powerpoint/2010/main" val="401180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5A327-F365-CBB2-A6F8-CE08182E0185}"/>
              </a:ext>
            </a:extLst>
          </p:cNvPr>
          <p:cNvSpPr>
            <a:spLocks noGrp="1"/>
          </p:cNvSpPr>
          <p:nvPr>
            <p:ph type="body" sz="quarter" idx="10"/>
          </p:nvPr>
        </p:nvSpPr>
        <p:spPr/>
        <p:txBody>
          <a:bodyPr/>
          <a:lstStyle/>
          <a:p>
            <a:r>
              <a:rPr lang="en-US"/>
              <a:t>Architectural Diagrams Examples</a:t>
            </a:r>
            <a:endParaRPr lang="en-GB"/>
          </a:p>
        </p:txBody>
      </p:sp>
      <p:sp>
        <p:nvSpPr>
          <p:cNvPr id="4" name="Text Placeholder 3">
            <a:extLst>
              <a:ext uri="{FF2B5EF4-FFF2-40B4-BE49-F238E27FC236}">
                <a16:creationId xmlns:a16="http://schemas.microsoft.com/office/drawing/2014/main" id="{96266ACE-9E45-2A3F-39BD-9746906EC731}"/>
              </a:ext>
            </a:extLst>
          </p:cNvPr>
          <p:cNvSpPr>
            <a:spLocks noGrp="1"/>
          </p:cNvSpPr>
          <p:nvPr>
            <p:ph type="body" sz="quarter" idx="12"/>
          </p:nvPr>
        </p:nvSpPr>
        <p:spPr/>
        <p:txBody>
          <a:bodyPr/>
          <a:lstStyle/>
          <a:p>
            <a:r>
              <a:rPr lang="en-US" dirty="0" err="1"/>
              <a:t>Optimised</a:t>
            </a:r>
            <a:r>
              <a:rPr lang="en-US" dirty="0"/>
              <a:t> Architectures</a:t>
            </a:r>
            <a:endParaRPr lang="en-GB" dirty="0"/>
          </a:p>
        </p:txBody>
      </p:sp>
      <p:sp>
        <p:nvSpPr>
          <p:cNvPr id="15" name="TextBox 14">
            <a:extLst>
              <a:ext uri="{FF2B5EF4-FFF2-40B4-BE49-F238E27FC236}">
                <a16:creationId xmlns:a16="http://schemas.microsoft.com/office/drawing/2014/main" id="{EFB3E4C8-7CCF-714B-F25B-953AB3CBAA38}"/>
              </a:ext>
            </a:extLst>
          </p:cNvPr>
          <p:cNvSpPr txBox="1"/>
          <p:nvPr/>
        </p:nvSpPr>
        <p:spPr>
          <a:xfrm rot="21144076">
            <a:off x="5276850" y="3809050"/>
            <a:ext cx="85725" cy="45719"/>
          </a:xfrm>
          <a:prstGeom prst="rect">
            <a:avLst/>
          </a:prstGeom>
          <a:solidFill>
            <a:schemeClr val="bg1"/>
          </a:solidFill>
        </p:spPr>
        <p:txBody>
          <a:bodyPr wrap="square" lIns="0" tIns="0" rIns="0" bIns="0" rtlCol="0">
            <a:noAutofit/>
          </a:bodyPr>
          <a:lstStyle/>
          <a:p>
            <a:pPr algn="ctr"/>
            <a:r>
              <a:rPr lang="en-US" sz="225">
                <a:solidFill>
                  <a:schemeClr val="tx1">
                    <a:lumMod val="85000"/>
                    <a:lumOff val="15000"/>
                  </a:schemeClr>
                </a:solidFill>
              </a:rPr>
              <a:t>SQL</a:t>
            </a:r>
            <a:endParaRPr lang="en-GB" sz="225">
              <a:solidFill>
                <a:schemeClr val="tx1">
                  <a:lumMod val="85000"/>
                  <a:lumOff val="15000"/>
                </a:schemeClr>
              </a:solidFill>
            </a:endParaRPr>
          </a:p>
        </p:txBody>
      </p:sp>
      <p:graphicFrame>
        <p:nvGraphicFramePr>
          <p:cNvPr id="3" name="Table 2">
            <a:extLst>
              <a:ext uri="{FF2B5EF4-FFF2-40B4-BE49-F238E27FC236}">
                <a16:creationId xmlns:a16="http://schemas.microsoft.com/office/drawing/2014/main" id="{621AA05F-C64E-9994-B7E2-D9479D26D351}"/>
              </a:ext>
            </a:extLst>
          </p:cNvPr>
          <p:cNvGraphicFramePr>
            <a:graphicFrameLocks noGrp="1"/>
          </p:cNvGraphicFramePr>
          <p:nvPr/>
        </p:nvGraphicFramePr>
        <p:xfrm>
          <a:off x="2736433" y="2692197"/>
          <a:ext cx="2527893" cy="1026405"/>
        </p:xfrm>
        <a:graphic>
          <a:graphicData uri="http://schemas.openxmlformats.org/drawingml/2006/table">
            <a:tbl>
              <a:tblPr/>
              <a:tblGrid>
                <a:gridCol w="803953">
                  <a:extLst>
                    <a:ext uri="{9D8B030D-6E8A-4147-A177-3AD203B41FA5}">
                      <a16:colId xmlns:a16="http://schemas.microsoft.com/office/drawing/2014/main" val="1756957479"/>
                    </a:ext>
                  </a:extLst>
                </a:gridCol>
                <a:gridCol w="522155">
                  <a:extLst>
                    <a:ext uri="{9D8B030D-6E8A-4147-A177-3AD203B41FA5}">
                      <a16:colId xmlns:a16="http://schemas.microsoft.com/office/drawing/2014/main" val="707693730"/>
                    </a:ext>
                  </a:extLst>
                </a:gridCol>
                <a:gridCol w="588461">
                  <a:extLst>
                    <a:ext uri="{9D8B030D-6E8A-4147-A177-3AD203B41FA5}">
                      <a16:colId xmlns:a16="http://schemas.microsoft.com/office/drawing/2014/main" val="2382964526"/>
                    </a:ext>
                  </a:extLst>
                </a:gridCol>
                <a:gridCol w="613324">
                  <a:extLst>
                    <a:ext uri="{9D8B030D-6E8A-4147-A177-3AD203B41FA5}">
                      <a16:colId xmlns:a16="http://schemas.microsoft.com/office/drawing/2014/main" val="1085198608"/>
                    </a:ext>
                  </a:extLst>
                </a:gridCol>
              </a:tblGrid>
              <a:tr h="405375">
                <a:tc>
                  <a:txBody>
                    <a:bodyPr/>
                    <a:lstStyle/>
                    <a:p>
                      <a:pPr algn="ctr" fontAlgn="b"/>
                      <a:r>
                        <a:rPr lang="en-GB" sz="900" b="1" i="0" u="none" strike="noStrike" dirty="0">
                          <a:solidFill>
                            <a:srgbClr val="000000"/>
                          </a:solidFill>
                          <a:effectLst/>
                          <a:latin typeface="+mn-lt"/>
                        </a:rPr>
                        <a:t> </a:t>
                      </a:r>
                    </a:p>
                  </a:txBody>
                  <a:tcPr marL="5715" marR="5715" marT="5715" marB="0" anchor="ctr">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End Users</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Business Units</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mn-lt"/>
                        </a:rPr>
                        <a:t>Power BI Champions</a:t>
                      </a:r>
                    </a:p>
                  </a:txBody>
                  <a:tcPr marL="5715" marR="5715" marT="571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5006"/>
                  </a:ext>
                </a:extLst>
              </a:tr>
              <a:tr h="325755">
                <a:tc>
                  <a:txBody>
                    <a:bodyPr/>
                    <a:lstStyle/>
                    <a:p>
                      <a:pPr algn="ctr" fontAlgn="b"/>
                      <a:r>
                        <a:rPr lang="en-GB" sz="900" b="1" i="0" u="none" strike="noStrike">
                          <a:solidFill>
                            <a:srgbClr val="000000"/>
                          </a:solidFill>
                          <a:effectLst/>
                          <a:latin typeface="+mn-lt"/>
                        </a:rPr>
                        <a:t>Data </a:t>
                      </a:r>
                    </a:p>
                    <a:p>
                      <a:pPr algn="ctr" fontAlgn="b"/>
                      <a:r>
                        <a:rPr lang="en-GB" sz="900" b="1" i="0" u="none" strike="noStrike">
                          <a:solidFill>
                            <a:srgbClr val="000000"/>
                          </a:solidFill>
                          <a:effectLst/>
                          <a:latin typeface="+mn-lt"/>
                        </a:rPr>
                        <a:t>Assets</a:t>
                      </a:r>
                    </a:p>
                  </a:txBody>
                  <a:tcPr marL="5715" marR="5715" marT="5715" marB="0" anchor="ctr">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GB" sz="1100" b="1" i="0" u="none" strike="noStrike">
                        <a:solidFill>
                          <a:srgbClr val="000000"/>
                        </a:solidFill>
                        <a:effectLst/>
                        <a:latin typeface="+mn-lt"/>
                      </a:endParaRPr>
                    </a:p>
                    <a:p>
                      <a:pPr algn="ctr" fontAlgn="b"/>
                      <a:r>
                        <a:rPr lang="en-GB" sz="1100" b="1" i="0" u="none" strike="noStrike">
                          <a:solidFill>
                            <a:srgbClr val="000000"/>
                          </a:solidFill>
                          <a:effectLst/>
                          <a:latin typeface="+mn-lt"/>
                        </a:rPr>
                        <a:t> </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endParaRPr lang="en-GB" sz="1100" b="1" i="0" u="none" strike="noStrike" dirty="0">
                        <a:solidFill>
                          <a:srgbClr val="000000"/>
                        </a:solidFill>
                        <a:effectLst/>
                        <a:latin typeface="+mn-lt"/>
                      </a:endParaRP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mn-lt"/>
                        </a:rPr>
                        <a:t> X</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5571752"/>
                  </a:ext>
                </a:extLst>
              </a:tr>
              <a:tr h="280035">
                <a:tc>
                  <a:txBody>
                    <a:bodyPr/>
                    <a:lstStyle/>
                    <a:p>
                      <a:pPr algn="ctr" fontAlgn="b"/>
                      <a:r>
                        <a:rPr lang="en-GB" sz="900" b="1" i="0" u="none" strike="noStrike" dirty="0" err="1">
                          <a:solidFill>
                            <a:srgbClr val="000000"/>
                          </a:solidFill>
                          <a:effectLst/>
                          <a:latin typeface="+mn-lt"/>
                        </a:rPr>
                        <a:t>Vizualisation</a:t>
                      </a:r>
                      <a:r>
                        <a:rPr lang="en-GB" sz="900" b="1" i="0" u="none" strike="noStrike" dirty="0">
                          <a:solidFill>
                            <a:srgbClr val="000000"/>
                          </a:solidFill>
                          <a:effectLst/>
                          <a:latin typeface="+mn-lt"/>
                        </a:rPr>
                        <a:t> Assets</a:t>
                      </a:r>
                    </a:p>
                  </a:txBody>
                  <a:tcPr marL="5715" marR="5715" marT="5715"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GB" sz="1100" b="1" i="0" u="none" strike="noStrike" dirty="0">
                          <a:solidFill>
                            <a:srgbClr val="000000"/>
                          </a:solidFill>
                          <a:effectLst/>
                          <a:latin typeface="+mn-lt"/>
                        </a:rPr>
                        <a:t>X</a:t>
                      </a:r>
                    </a:p>
                  </a:txBody>
                  <a:tcPr marL="5715" marR="5715" marT="571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endParaRPr lang="en-GB" sz="1100" b="1" i="0" u="none" strike="noStrike" dirty="0">
                        <a:solidFill>
                          <a:srgbClr val="000000"/>
                        </a:solidFill>
                        <a:effectLst/>
                        <a:latin typeface="+mn-lt"/>
                      </a:endParaRP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GB" sz="1100" b="1" i="0" u="none" strike="noStrike" dirty="0">
                          <a:solidFill>
                            <a:srgbClr val="000000"/>
                          </a:solidFill>
                          <a:effectLst/>
                          <a:latin typeface="+mn-lt"/>
                        </a:rPr>
                        <a:t> </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01301797"/>
                  </a:ext>
                </a:extLst>
              </a:tr>
            </a:tbl>
          </a:graphicData>
        </a:graphic>
      </p:graphicFrame>
      <p:sp>
        <p:nvSpPr>
          <p:cNvPr id="5" name="TextBox 4">
            <a:extLst>
              <a:ext uri="{FF2B5EF4-FFF2-40B4-BE49-F238E27FC236}">
                <a16:creationId xmlns:a16="http://schemas.microsoft.com/office/drawing/2014/main" id="{D1BEC8C9-B35D-E217-CB65-26F723E696BE}"/>
              </a:ext>
            </a:extLst>
          </p:cNvPr>
          <p:cNvSpPr txBox="1"/>
          <p:nvPr/>
        </p:nvSpPr>
        <p:spPr>
          <a:xfrm>
            <a:off x="127591" y="2388338"/>
            <a:ext cx="2155750" cy="300082"/>
          </a:xfrm>
          <a:prstGeom prst="rect">
            <a:avLst/>
          </a:prstGeom>
          <a:noFill/>
        </p:spPr>
        <p:txBody>
          <a:bodyPr wrap="square" rtlCol="0">
            <a:spAutoFit/>
          </a:bodyPr>
          <a:lstStyle/>
          <a:p>
            <a:r>
              <a:rPr lang="en-US" sz="1350" dirty="0"/>
              <a:t>Model 3 – Enterprise BI</a:t>
            </a:r>
            <a:endParaRPr lang="en-GB" sz="1350" dirty="0"/>
          </a:p>
        </p:txBody>
      </p:sp>
      <p:grpSp>
        <p:nvGrpSpPr>
          <p:cNvPr id="6" name="Group 5">
            <a:extLst>
              <a:ext uri="{FF2B5EF4-FFF2-40B4-BE49-F238E27FC236}">
                <a16:creationId xmlns:a16="http://schemas.microsoft.com/office/drawing/2014/main" id="{E01949A7-413A-0E6E-F310-9766E8F49566}"/>
              </a:ext>
            </a:extLst>
          </p:cNvPr>
          <p:cNvGrpSpPr/>
          <p:nvPr/>
        </p:nvGrpSpPr>
        <p:grpSpPr>
          <a:xfrm rot="21435943">
            <a:off x="1374267" y="2970256"/>
            <a:ext cx="6042416" cy="2754392"/>
            <a:chOff x="180753" y="1815490"/>
            <a:chExt cx="5754950" cy="2922560"/>
          </a:xfrm>
        </p:grpSpPr>
        <p:pic>
          <p:nvPicPr>
            <p:cNvPr id="7" name="Picture 6" descr="A picture containing text, screenshot, diagram, font&#10;&#10;Description automatically generated">
              <a:extLst>
                <a:ext uri="{FF2B5EF4-FFF2-40B4-BE49-F238E27FC236}">
                  <a16:creationId xmlns:a16="http://schemas.microsoft.com/office/drawing/2014/main" id="{EDAC0A13-7098-09FC-DFCF-F4862E518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154">
              <a:off x="180753" y="1815490"/>
              <a:ext cx="5754950" cy="292256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7D0B5AF-C46B-C841-2F52-A6F4D8AB6B61}"/>
                </a:ext>
              </a:extLst>
            </p:cNvPr>
            <p:cNvSpPr txBox="1"/>
            <p:nvPr/>
          </p:nvSpPr>
          <p:spPr>
            <a:xfrm rot="264829">
              <a:off x="967740" y="2564131"/>
              <a:ext cx="114300" cy="60959"/>
            </a:xfrm>
            <a:prstGeom prst="rect">
              <a:avLst/>
            </a:prstGeom>
            <a:solidFill>
              <a:schemeClr val="bg1"/>
            </a:solidFill>
          </p:spPr>
          <p:txBody>
            <a:bodyPr wrap="square" lIns="0" tIns="0" rIns="0" bIns="0" rtlCol="0">
              <a:noAutofit/>
            </a:bodyPr>
            <a:lstStyle/>
            <a:p>
              <a:pPr algn="ctr"/>
              <a:r>
                <a:rPr lang="en-US" sz="225">
                  <a:solidFill>
                    <a:schemeClr val="tx1">
                      <a:lumMod val="85000"/>
                      <a:lumOff val="15000"/>
                    </a:schemeClr>
                  </a:solidFill>
                </a:rPr>
                <a:t>SQL</a:t>
              </a:r>
              <a:endParaRPr lang="en-GB" sz="225">
                <a:solidFill>
                  <a:schemeClr val="tx1">
                    <a:lumMod val="85000"/>
                    <a:lumOff val="15000"/>
                  </a:schemeClr>
                </a:solidFill>
              </a:endParaRPr>
            </a:p>
          </p:txBody>
        </p:sp>
        <p:sp>
          <p:nvSpPr>
            <p:cNvPr id="11" name="Rectangle 10">
              <a:extLst>
                <a:ext uri="{FF2B5EF4-FFF2-40B4-BE49-F238E27FC236}">
                  <a16:creationId xmlns:a16="http://schemas.microsoft.com/office/drawing/2014/main" id="{3C494940-6B7A-4831-475B-37CA6FC901E6}"/>
                </a:ext>
              </a:extLst>
            </p:cNvPr>
            <p:cNvSpPr/>
            <p:nvPr/>
          </p:nvSpPr>
          <p:spPr>
            <a:xfrm>
              <a:off x="632461" y="2516505"/>
              <a:ext cx="251460" cy="310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2" name="Picture 2" descr="Home | Delta Lake">
              <a:extLst>
                <a:ext uri="{FF2B5EF4-FFF2-40B4-BE49-F238E27FC236}">
                  <a16:creationId xmlns:a16="http://schemas.microsoft.com/office/drawing/2014/main" id="{3D0B19A8-CEF1-B8B2-8955-9065336F55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133">
              <a:off x="654684" y="2611217"/>
              <a:ext cx="210877" cy="2045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A3DE70D-8AD4-3AAB-FA9B-B56E62975629}"/>
                </a:ext>
              </a:extLst>
            </p:cNvPr>
            <p:cNvSpPr txBox="1"/>
            <p:nvPr/>
          </p:nvSpPr>
          <p:spPr>
            <a:xfrm rot="264829">
              <a:off x="718185" y="2545080"/>
              <a:ext cx="114300" cy="60959"/>
            </a:xfrm>
            <a:prstGeom prst="rect">
              <a:avLst/>
            </a:prstGeom>
            <a:solidFill>
              <a:schemeClr val="bg1"/>
            </a:solidFill>
          </p:spPr>
          <p:txBody>
            <a:bodyPr wrap="square" lIns="0" tIns="0" rIns="0" bIns="0" rtlCol="0">
              <a:noAutofit/>
            </a:bodyPr>
            <a:lstStyle/>
            <a:p>
              <a:pPr algn="ctr"/>
              <a:r>
                <a:rPr lang="en-US" sz="225">
                  <a:solidFill>
                    <a:schemeClr val="tx1">
                      <a:lumMod val="85000"/>
                      <a:lumOff val="15000"/>
                    </a:schemeClr>
                  </a:solidFill>
                </a:rPr>
                <a:t>Delta</a:t>
              </a:r>
              <a:endParaRPr lang="en-GB" sz="225">
                <a:solidFill>
                  <a:schemeClr val="tx1">
                    <a:lumMod val="85000"/>
                    <a:lumOff val="15000"/>
                  </a:schemeClr>
                </a:solidFill>
              </a:endParaRPr>
            </a:p>
          </p:txBody>
        </p:sp>
        <p:sp>
          <p:nvSpPr>
            <p:cNvPr id="14" name="TextBox 13">
              <a:extLst>
                <a:ext uri="{FF2B5EF4-FFF2-40B4-BE49-F238E27FC236}">
                  <a16:creationId xmlns:a16="http://schemas.microsoft.com/office/drawing/2014/main" id="{9560D86E-1850-8477-CA3F-F63459E80FF7}"/>
                </a:ext>
              </a:extLst>
            </p:cNvPr>
            <p:cNvSpPr txBox="1"/>
            <p:nvPr/>
          </p:nvSpPr>
          <p:spPr>
            <a:xfrm rot="264829">
              <a:off x="431709" y="2514487"/>
              <a:ext cx="147866" cy="92891"/>
            </a:xfrm>
            <a:prstGeom prst="rect">
              <a:avLst/>
            </a:prstGeom>
            <a:solidFill>
              <a:schemeClr val="bg1"/>
            </a:solidFill>
          </p:spPr>
          <p:txBody>
            <a:bodyPr wrap="square" lIns="0" tIns="0" rIns="0" bIns="0" rtlCol="0">
              <a:noAutofit/>
            </a:bodyPr>
            <a:lstStyle/>
            <a:p>
              <a:pPr algn="ctr"/>
              <a:r>
                <a:rPr lang="en-US" sz="225">
                  <a:solidFill>
                    <a:schemeClr val="tx1">
                      <a:lumMod val="85000"/>
                      <a:lumOff val="15000"/>
                    </a:schemeClr>
                  </a:solidFill>
                </a:rPr>
                <a:t>Online</a:t>
              </a:r>
            </a:p>
            <a:p>
              <a:pPr algn="ctr"/>
              <a:r>
                <a:rPr lang="en-US" sz="225">
                  <a:solidFill>
                    <a:schemeClr val="tx1">
                      <a:lumMod val="85000"/>
                      <a:lumOff val="15000"/>
                    </a:schemeClr>
                  </a:solidFill>
                </a:rPr>
                <a:t>Sources</a:t>
              </a:r>
              <a:endParaRPr lang="en-GB" sz="225">
                <a:solidFill>
                  <a:schemeClr val="tx1">
                    <a:lumMod val="85000"/>
                    <a:lumOff val="15000"/>
                  </a:schemeClr>
                </a:solidFill>
              </a:endParaRPr>
            </a:p>
          </p:txBody>
        </p:sp>
      </p:grpSp>
    </p:spTree>
    <p:extLst>
      <p:ext uri="{BB962C8B-B14F-4D97-AF65-F5344CB8AC3E}">
        <p14:creationId xmlns:p14="http://schemas.microsoft.com/office/powerpoint/2010/main" val="235958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266005-98D3-6284-D357-0B5B332E64C4}"/>
              </a:ext>
            </a:extLst>
          </p:cNvPr>
          <p:cNvSpPr>
            <a:spLocks noGrp="1"/>
          </p:cNvSpPr>
          <p:nvPr>
            <p:ph type="body" sz="quarter" idx="10"/>
          </p:nvPr>
        </p:nvSpPr>
        <p:spPr/>
        <p:txBody>
          <a:bodyPr/>
          <a:lstStyle/>
          <a:p>
            <a:endParaRPr lang="en-GB"/>
          </a:p>
        </p:txBody>
      </p:sp>
      <p:sp>
        <p:nvSpPr>
          <p:cNvPr id="3" name="Content Placeholder 2">
            <a:extLst>
              <a:ext uri="{FF2B5EF4-FFF2-40B4-BE49-F238E27FC236}">
                <a16:creationId xmlns:a16="http://schemas.microsoft.com/office/drawing/2014/main" id="{40DDE4E2-0C45-6F6A-59D9-98458B7FD518}"/>
              </a:ext>
            </a:extLst>
          </p:cNvPr>
          <p:cNvSpPr>
            <a:spLocks noGrp="1"/>
          </p:cNvSpPr>
          <p:nvPr>
            <p:ph sz="quarter" idx="11"/>
          </p:nvPr>
        </p:nvSpPr>
        <p:spPr/>
        <p:txBody>
          <a:bodyPr/>
          <a:lstStyle/>
          <a:p>
            <a:r>
              <a:rPr lang="en-US" b="1"/>
              <a:t>Azure Active Directory </a:t>
            </a:r>
            <a:r>
              <a:rPr lang="en-US"/>
              <a:t>(AAD) groups should be leveraged to increase control and visibility in who is shared with what</a:t>
            </a:r>
          </a:p>
          <a:p>
            <a:r>
              <a:rPr lang="en-GB"/>
              <a:t>These can be reused across different workspace and Apps</a:t>
            </a:r>
          </a:p>
          <a:p>
            <a:r>
              <a:rPr lang="en-GB"/>
              <a:t>Access control sits with IT and can be centrally managed and monitored</a:t>
            </a:r>
          </a:p>
          <a:p>
            <a:r>
              <a:rPr lang="en-GB"/>
              <a:t>They are good for uses in Enterprise models, where additional oversight and security is needed</a:t>
            </a:r>
          </a:p>
          <a:p>
            <a:r>
              <a:rPr lang="en-GB"/>
              <a:t>In personal or team BI they may slow down a user getting access to a report</a:t>
            </a:r>
          </a:p>
        </p:txBody>
      </p:sp>
      <p:sp>
        <p:nvSpPr>
          <p:cNvPr id="4" name="Text Placeholder 3">
            <a:extLst>
              <a:ext uri="{FF2B5EF4-FFF2-40B4-BE49-F238E27FC236}">
                <a16:creationId xmlns:a16="http://schemas.microsoft.com/office/drawing/2014/main" id="{280661F3-C35A-EA7E-5CFF-2967D168E4CD}"/>
              </a:ext>
            </a:extLst>
          </p:cNvPr>
          <p:cNvSpPr>
            <a:spLocks noGrp="1"/>
          </p:cNvSpPr>
          <p:nvPr>
            <p:ph type="body" sz="quarter" idx="12"/>
          </p:nvPr>
        </p:nvSpPr>
        <p:spPr/>
        <p:txBody>
          <a:bodyPr/>
          <a:lstStyle/>
          <a:p>
            <a:r>
              <a:rPr lang="en-US" dirty="0"/>
              <a:t>For Example: AAD Groups</a:t>
            </a:r>
            <a:endParaRPr lang="en-GB" dirty="0"/>
          </a:p>
        </p:txBody>
      </p:sp>
    </p:spTree>
    <p:extLst>
      <p:ext uri="{BB962C8B-B14F-4D97-AF65-F5344CB8AC3E}">
        <p14:creationId xmlns:p14="http://schemas.microsoft.com/office/powerpoint/2010/main" val="336913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65A4C24-F6DF-A7D0-954D-B1129D54C6EF}"/>
              </a:ext>
            </a:extLst>
          </p:cNvPr>
          <p:cNvSpPr>
            <a:spLocks noGrp="1"/>
          </p:cNvSpPr>
          <p:nvPr>
            <p:ph type="body" sz="quarter" idx="10"/>
          </p:nvPr>
        </p:nvSpPr>
        <p:spPr/>
        <p:txBody>
          <a:bodyPr/>
          <a:lstStyle/>
          <a:p>
            <a:r>
              <a:rPr lang="en-US"/>
              <a:t>Grouped into functions</a:t>
            </a:r>
            <a:endParaRPr lang="en-GB"/>
          </a:p>
        </p:txBody>
      </p:sp>
      <p:sp>
        <p:nvSpPr>
          <p:cNvPr id="8" name="Text Placeholder 7">
            <a:extLst>
              <a:ext uri="{FF2B5EF4-FFF2-40B4-BE49-F238E27FC236}">
                <a16:creationId xmlns:a16="http://schemas.microsoft.com/office/drawing/2014/main" id="{5C10245D-C9FF-581F-6B3F-697E4F0239BD}"/>
              </a:ext>
            </a:extLst>
          </p:cNvPr>
          <p:cNvSpPr>
            <a:spLocks noGrp="1"/>
          </p:cNvSpPr>
          <p:nvPr>
            <p:ph type="body" sz="quarter" idx="12"/>
          </p:nvPr>
        </p:nvSpPr>
        <p:spPr/>
        <p:txBody>
          <a:bodyPr/>
          <a:lstStyle/>
          <a:p>
            <a:r>
              <a:rPr lang="en-US"/>
              <a:t>AAD Groups</a:t>
            </a:r>
            <a:endParaRPr lang="en-GB"/>
          </a:p>
        </p:txBody>
      </p:sp>
      <p:graphicFrame>
        <p:nvGraphicFramePr>
          <p:cNvPr id="4" name="Table 3">
            <a:extLst>
              <a:ext uri="{FF2B5EF4-FFF2-40B4-BE49-F238E27FC236}">
                <a16:creationId xmlns:a16="http://schemas.microsoft.com/office/drawing/2014/main" id="{D798EC24-1D3C-0440-DAD7-33E0143E3448}"/>
              </a:ext>
            </a:extLst>
          </p:cNvPr>
          <p:cNvGraphicFramePr>
            <a:graphicFrameLocks noGrp="1"/>
          </p:cNvGraphicFramePr>
          <p:nvPr/>
        </p:nvGraphicFramePr>
        <p:xfrm>
          <a:off x="1061884" y="2240135"/>
          <a:ext cx="6894872" cy="3209215"/>
        </p:xfrm>
        <a:graphic>
          <a:graphicData uri="http://schemas.openxmlformats.org/drawingml/2006/table">
            <a:tbl>
              <a:tblPr firstRow="1" firstCol="1" bandRow="1">
                <a:tableStyleId>{6E25E649-3F16-4E02-A733-19D2CDBF48F0}</a:tableStyleId>
              </a:tblPr>
              <a:tblGrid>
                <a:gridCol w="1205554">
                  <a:extLst>
                    <a:ext uri="{9D8B030D-6E8A-4147-A177-3AD203B41FA5}">
                      <a16:colId xmlns:a16="http://schemas.microsoft.com/office/drawing/2014/main" val="2776364717"/>
                    </a:ext>
                  </a:extLst>
                </a:gridCol>
                <a:gridCol w="938545">
                  <a:extLst>
                    <a:ext uri="{9D8B030D-6E8A-4147-A177-3AD203B41FA5}">
                      <a16:colId xmlns:a16="http://schemas.microsoft.com/office/drawing/2014/main" val="1864043385"/>
                    </a:ext>
                  </a:extLst>
                </a:gridCol>
                <a:gridCol w="938545">
                  <a:extLst>
                    <a:ext uri="{9D8B030D-6E8A-4147-A177-3AD203B41FA5}">
                      <a16:colId xmlns:a16="http://schemas.microsoft.com/office/drawing/2014/main" val="972350170"/>
                    </a:ext>
                  </a:extLst>
                </a:gridCol>
                <a:gridCol w="3812228">
                  <a:extLst>
                    <a:ext uri="{9D8B030D-6E8A-4147-A177-3AD203B41FA5}">
                      <a16:colId xmlns:a16="http://schemas.microsoft.com/office/drawing/2014/main" val="1260785561"/>
                    </a:ext>
                  </a:extLst>
                </a:gridCol>
              </a:tblGrid>
              <a:tr h="303950">
                <a:tc>
                  <a:txBody>
                    <a:bodyPr/>
                    <a:lstStyle/>
                    <a:p>
                      <a:pPr>
                        <a:lnSpc>
                          <a:spcPct val="107000"/>
                        </a:lnSpc>
                        <a:spcAft>
                          <a:spcPts val="800"/>
                        </a:spcAft>
                      </a:pPr>
                      <a:r>
                        <a:rPr lang="en-NZ" sz="1100">
                          <a:solidFill>
                            <a:schemeClr val="tx1"/>
                          </a:solidFill>
                          <a:effectLst/>
                        </a:rPr>
                        <a:t>Name</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solidFill>
                            <a:schemeClr val="tx1"/>
                          </a:solidFill>
                          <a:effectLst/>
                        </a:rPr>
                        <a:t>Workspace</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solidFill>
                            <a:schemeClr val="tx1"/>
                          </a:solidFill>
                          <a:effectLst/>
                        </a:rPr>
                        <a:t>Access</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solidFill>
                            <a:schemeClr val="tx1"/>
                          </a:solidFill>
                          <a:effectLst/>
                        </a:rPr>
                        <a:t>Description</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extLst>
                  <a:ext uri="{0D108BD9-81ED-4DB2-BD59-A6C34878D82A}">
                    <a16:rowId xmlns:a16="http://schemas.microsoft.com/office/drawing/2014/main" val="1313087701"/>
                  </a:ext>
                </a:extLst>
              </a:tr>
              <a:tr h="685732">
                <a:tc>
                  <a:txBody>
                    <a:bodyPr/>
                    <a:lstStyle/>
                    <a:p>
                      <a:pPr>
                        <a:lnSpc>
                          <a:spcPct val="107000"/>
                        </a:lnSpc>
                        <a:spcAft>
                          <a:spcPts val="800"/>
                        </a:spcAft>
                      </a:pPr>
                      <a:r>
                        <a:rPr lang="en-NZ" sz="1100">
                          <a:solidFill>
                            <a:schemeClr val="tx1"/>
                          </a:solidFill>
                          <a:effectLst/>
                        </a:rPr>
                        <a:t>Admins\ Development Team</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effectLst/>
                        </a:rPr>
                        <a:t>All</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Admin Access or Member Access</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Admin - Manage access and security to Workspace. </a:t>
                      </a:r>
                      <a:endParaRPr lang="en-GB" sz="1100">
                        <a:effectLst/>
                      </a:endParaRPr>
                    </a:p>
                    <a:p>
                      <a:pPr>
                        <a:lnSpc>
                          <a:spcPct val="107000"/>
                        </a:lnSpc>
                        <a:spcAft>
                          <a:spcPts val="800"/>
                        </a:spcAft>
                      </a:pPr>
                      <a:r>
                        <a:rPr lang="en-NZ" sz="1100">
                          <a:effectLst/>
                        </a:rPr>
                        <a:t>Development Team - In charge of certifying datasets to tier 1.</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35256952"/>
                  </a:ext>
                </a:extLst>
              </a:tr>
              <a:tr h="928526">
                <a:tc>
                  <a:txBody>
                    <a:bodyPr/>
                    <a:lstStyle/>
                    <a:p>
                      <a:pPr>
                        <a:lnSpc>
                          <a:spcPct val="107000"/>
                        </a:lnSpc>
                        <a:spcAft>
                          <a:spcPts val="800"/>
                        </a:spcAft>
                      </a:pPr>
                      <a:r>
                        <a:rPr lang="en-NZ" sz="1100">
                          <a:solidFill>
                            <a:schemeClr val="tx1"/>
                          </a:solidFill>
                          <a:effectLst/>
                        </a:rPr>
                        <a:t>Developers</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effectLst/>
                        </a:rPr>
                        <a:t>Test </a:t>
                      </a:r>
                      <a:br>
                        <a:rPr lang="en-NZ" sz="1100">
                          <a:effectLst/>
                        </a:rPr>
                      </a:br>
                      <a:r>
                        <a:rPr lang="en-NZ" sz="1100">
                          <a:effectLst/>
                        </a:rPr>
                        <a:t>(Member)</a:t>
                      </a:r>
                      <a:br>
                        <a:rPr lang="en-NZ" sz="1100">
                          <a:effectLst/>
                        </a:rPr>
                      </a:br>
                      <a:br>
                        <a:rPr lang="en-NZ" sz="1100">
                          <a:effectLst/>
                        </a:rPr>
                      </a:br>
                      <a:r>
                        <a:rPr lang="en-NZ" sz="1100">
                          <a:effectLst/>
                        </a:rPr>
                        <a:t>DEV (Contributor)</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Contributor or Member Access</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Create and update content. If you want tighter control, assign contributor access and admins can manage many properties. You can also assign Member access on UAT workspaces and allow developers to self-manage, reducing gatekeepers.</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081119888"/>
                  </a:ext>
                </a:extLst>
              </a:tr>
              <a:tr h="633722">
                <a:tc>
                  <a:txBody>
                    <a:bodyPr/>
                    <a:lstStyle/>
                    <a:p>
                      <a:pPr>
                        <a:lnSpc>
                          <a:spcPct val="107000"/>
                        </a:lnSpc>
                        <a:spcAft>
                          <a:spcPts val="800"/>
                        </a:spcAft>
                      </a:pPr>
                      <a:r>
                        <a:rPr lang="en-NZ" sz="1100">
                          <a:solidFill>
                            <a:schemeClr val="tx1"/>
                          </a:solidFill>
                          <a:effectLst/>
                        </a:rPr>
                        <a:t>Testers</a:t>
                      </a:r>
                      <a:endParaRPr lang="en-GB" sz="1100">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effectLst/>
                        </a:rPr>
                        <a:t>Test </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Viewer Access </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Usually a group of key stakeholders, leads, and developers checking the reports function well and meets requirements.</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4183191211"/>
                  </a:ext>
                </a:extLst>
              </a:tr>
              <a:tr h="633722">
                <a:tc>
                  <a:txBody>
                    <a:bodyPr/>
                    <a:lstStyle/>
                    <a:p>
                      <a:pPr>
                        <a:lnSpc>
                          <a:spcPct val="107000"/>
                        </a:lnSpc>
                        <a:spcAft>
                          <a:spcPts val="800"/>
                        </a:spcAft>
                      </a:pP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solidFill>
                      <a:schemeClr val="accent1">
                        <a:lumMod val="40000"/>
                        <a:lumOff val="60000"/>
                      </a:schemeClr>
                    </a:solidFill>
                  </a:tcPr>
                </a:tc>
                <a:tc>
                  <a:txBody>
                    <a:bodyPr/>
                    <a:lstStyle/>
                    <a:p>
                      <a:pPr>
                        <a:lnSpc>
                          <a:spcPct val="107000"/>
                        </a:lnSpc>
                        <a:spcAft>
                          <a:spcPts val="800"/>
                        </a:spcAft>
                      </a:pPr>
                      <a:r>
                        <a:rPr lang="en-NZ" sz="1100">
                          <a:effectLst/>
                        </a:rPr>
                        <a:t>PROD </a:t>
                      </a:r>
                      <a:br>
                        <a:rPr lang="en-NZ" sz="1100">
                          <a:effectLst/>
                        </a:rPr>
                      </a:br>
                      <a:r>
                        <a:rPr lang="en-NZ" sz="1100">
                          <a:effectLst/>
                        </a:rPr>
                        <a:t>(App Only)</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Viewer Access </a:t>
                      </a:r>
                      <a:br>
                        <a:rPr lang="en-NZ" sz="1100">
                          <a:effectLst/>
                        </a:rPr>
                      </a:br>
                      <a:r>
                        <a:rPr lang="en-NZ" sz="1100">
                          <a:effectLst/>
                        </a:rPr>
                        <a:t>(App only)</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nSpc>
                          <a:spcPct val="107000"/>
                        </a:lnSpc>
                        <a:spcAft>
                          <a:spcPts val="800"/>
                        </a:spcAft>
                      </a:pPr>
                      <a:r>
                        <a:rPr lang="en-NZ" sz="1100">
                          <a:effectLst/>
                        </a:rPr>
                        <a:t>The business users who will view the reports</a:t>
                      </a:r>
                      <a:endParaRPr lang="en-GB" sz="1100">
                        <a:effectLst/>
                        <a:latin typeface="Verdana" panose="020B060403050404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589908824"/>
                  </a:ext>
                </a:extLst>
              </a:tr>
            </a:tbl>
          </a:graphicData>
        </a:graphic>
      </p:graphicFrame>
      <p:sp>
        <p:nvSpPr>
          <p:cNvPr id="9" name="Rectangle 8">
            <a:extLst>
              <a:ext uri="{FF2B5EF4-FFF2-40B4-BE49-F238E27FC236}">
                <a16:creationId xmlns:a16="http://schemas.microsoft.com/office/drawing/2014/main" id="{6BA146EF-F64F-D0C9-0680-3401B8CDF11E}"/>
              </a:ext>
            </a:extLst>
          </p:cNvPr>
          <p:cNvSpPr/>
          <p:nvPr/>
        </p:nvSpPr>
        <p:spPr>
          <a:xfrm>
            <a:off x="891540" y="4667250"/>
            <a:ext cx="7299960" cy="9601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TextBox 10">
            <a:extLst>
              <a:ext uri="{FF2B5EF4-FFF2-40B4-BE49-F238E27FC236}">
                <a16:creationId xmlns:a16="http://schemas.microsoft.com/office/drawing/2014/main" id="{19C41704-41EA-4A4B-F65D-6E54D585A055}"/>
              </a:ext>
            </a:extLst>
          </p:cNvPr>
          <p:cNvSpPr txBox="1"/>
          <p:nvPr/>
        </p:nvSpPr>
        <p:spPr>
          <a:xfrm>
            <a:off x="1043940" y="4731907"/>
            <a:ext cx="1295400" cy="259302"/>
          </a:xfrm>
          <a:prstGeom prst="rect">
            <a:avLst/>
          </a:prstGeom>
          <a:noFill/>
        </p:spPr>
        <p:txBody>
          <a:bodyPr wrap="square">
            <a:spAutoFit/>
          </a:bodyPr>
          <a:lstStyle/>
          <a:p>
            <a:pPr>
              <a:lnSpc>
                <a:spcPct val="107000"/>
              </a:lnSpc>
              <a:spcAft>
                <a:spcPts val="600"/>
              </a:spcAft>
            </a:pPr>
            <a:r>
              <a:rPr lang="en-NZ" sz="1050" b="1"/>
              <a:t>Business Users</a:t>
            </a:r>
            <a:endParaRPr lang="en-GB" sz="1050" b="1"/>
          </a:p>
        </p:txBody>
      </p:sp>
    </p:spTree>
    <p:extLst>
      <p:ext uri="{BB962C8B-B14F-4D97-AF65-F5344CB8AC3E}">
        <p14:creationId xmlns:p14="http://schemas.microsoft.com/office/powerpoint/2010/main" val="229512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4CAB738-0B71-A608-2681-C198959C855A}"/>
              </a:ext>
            </a:extLst>
          </p:cNvPr>
          <p:cNvGraphicFramePr/>
          <p:nvPr/>
        </p:nvGraphicFramePr>
        <p:xfrm>
          <a:off x="889819" y="2327911"/>
          <a:ext cx="7926521" cy="3413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3816AA3A-FAF5-578C-D3F4-1FABD6710A86}"/>
              </a:ext>
            </a:extLst>
          </p:cNvPr>
          <p:cNvSpPr>
            <a:spLocks noGrp="1"/>
          </p:cNvSpPr>
          <p:nvPr>
            <p:ph type="body" sz="quarter" idx="10"/>
          </p:nvPr>
        </p:nvSpPr>
        <p:spPr/>
        <p:txBody>
          <a:bodyPr/>
          <a:lstStyle/>
          <a:p>
            <a:r>
              <a:rPr lang="en-GB"/>
              <a:t>AAD Groups follow levels</a:t>
            </a:r>
          </a:p>
        </p:txBody>
      </p:sp>
      <p:sp>
        <p:nvSpPr>
          <p:cNvPr id="8" name="Text Placeholder 7">
            <a:extLst>
              <a:ext uri="{FF2B5EF4-FFF2-40B4-BE49-F238E27FC236}">
                <a16:creationId xmlns:a16="http://schemas.microsoft.com/office/drawing/2014/main" id="{39AAB8AF-8CA8-E698-C0BB-12F950558398}"/>
              </a:ext>
            </a:extLst>
          </p:cNvPr>
          <p:cNvSpPr>
            <a:spLocks noGrp="1"/>
          </p:cNvSpPr>
          <p:nvPr>
            <p:ph type="body" sz="quarter" idx="12"/>
          </p:nvPr>
        </p:nvSpPr>
        <p:spPr/>
        <p:txBody>
          <a:bodyPr/>
          <a:lstStyle/>
          <a:p>
            <a:r>
              <a:rPr lang="en-US"/>
              <a:t>AAD Groups</a:t>
            </a:r>
            <a:endParaRPr lang="en-GB"/>
          </a:p>
        </p:txBody>
      </p:sp>
      <p:sp>
        <p:nvSpPr>
          <p:cNvPr id="10" name="TextBox 9">
            <a:extLst>
              <a:ext uri="{FF2B5EF4-FFF2-40B4-BE49-F238E27FC236}">
                <a16:creationId xmlns:a16="http://schemas.microsoft.com/office/drawing/2014/main" id="{6B92C7D0-BF87-A57E-5369-84108B2D10E6}"/>
              </a:ext>
            </a:extLst>
          </p:cNvPr>
          <p:cNvSpPr txBox="1"/>
          <p:nvPr/>
        </p:nvSpPr>
        <p:spPr>
          <a:xfrm>
            <a:off x="297180" y="2034427"/>
            <a:ext cx="8145780" cy="378565"/>
          </a:xfrm>
          <a:prstGeom prst="rect">
            <a:avLst/>
          </a:prstGeom>
          <a:noFill/>
        </p:spPr>
        <p:txBody>
          <a:bodyPr wrap="square">
            <a:spAutoFit/>
          </a:bodyPr>
          <a:lstStyle/>
          <a:p>
            <a:pPr algn="ctr">
              <a:lnSpc>
                <a:spcPct val="107000"/>
              </a:lnSpc>
              <a:spcAft>
                <a:spcPts val="600"/>
              </a:spcAft>
            </a:pPr>
            <a:r>
              <a:rPr lang="en-NZ" b="1"/>
              <a:t>Business Users</a:t>
            </a:r>
            <a:endParaRPr lang="en-GB" b="1"/>
          </a:p>
        </p:txBody>
      </p:sp>
      <p:sp>
        <p:nvSpPr>
          <p:cNvPr id="11" name="TextBox 10">
            <a:extLst>
              <a:ext uri="{FF2B5EF4-FFF2-40B4-BE49-F238E27FC236}">
                <a16:creationId xmlns:a16="http://schemas.microsoft.com/office/drawing/2014/main" id="{547EEA38-BD31-0814-915C-BC484F6A64E6}"/>
              </a:ext>
            </a:extLst>
          </p:cNvPr>
          <p:cNvSpPr txBox="1"/>
          <p:nvPr/>
        </p:nvSpPr>
        <p:spPr>
          <a:xfrm>
            <a:off x="297180" y="2285887"/>
            <a:ext cx="8145780" cy="330860"/>
          </a:xfrm>
          <a:prstGeom prst="rect">
            <a:avLst/>
          </a:prstGeom>
          <a:noFill/>
        </p:spPr>
        <p:txBody>
          <a:bodyPr wrap="square">
            <a:spAutoFit/>
          </a:bodyPr>
          <a:lstStyle/>
          <a:p>
            <a:pPr algn="ctr">
              <a:lnSpc>
                <a:spcPct val="107000"/>
              </a:lnSpc>
              <a:spcAft>
                <a:spcPts val="600"/>
              </a:spcAft>
            </a:pPr>
            <a:r>
              <a:rPr lang="en-NZ" sz="1500" b="1" i="1">
                <a:solidFill>
                  <a:schemeClr val="bg1">
                    <a:lumMod val="50000"/>
                  </a:schemeClr>
                </a:solidFill>
              </a:rPr>
              <a:t>An example</a:t>
            </a:r>
            <a:endParaRPr lang="en-GB" sz="1500" b="1" i="1">
              <a:solidFill>
                <a:schemeClr val="bg1">
                  <a:lumMod val="50000"/>
                </a:schemeClr>
              </a:solidFill>
            </a:endParaRPr>
          </a:p>
        </p:txBody>
      </p:sp>
    </p:spTree>
    <p:extLst>
      <p:ext uri="{BB962C8B-B14F-4D97-AF65-F5344CB8AC3E}">
        <p14:creationId xmlns:p14="http://schemas.microsoft.com/office/powerpoint/2010/main" val="77565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FAD5-BA84-BB90-A33B-F4093587D4B6}"/>
              </a:ext>
            </a:extLst>
          </p:cNvPr>
          <p:cNvSpPr>
            <a:spLocks noGrp="1"/>
          </p:cNvSpPr>
          <p:nvPr>
            <p:ph type="title"/>
          </p:nvPr>
        </p:nvSpPr>
        <p:spPr/>
        <p:txBody>
          <a:bodyPr/>
          <a:lstStyle/>
          <a:p>
            <a:r>
              <a:rPr lang="en-US" dirty="0"/>
              <a:t>3-Vs and Data Ingestion</a:t>
            </a:r>
          </a:p>
        </p:txBody>
      </p:sp>
      <p:pic>
        <p:nvPicPr>
          <p:cNvPr id="6" name="Content Placeholder 5" descr="A diagram of data with text and words&#10;&#10;Description automatically generated">
            <a:extLst>
              <a:ext uri="{FF2B5EF4-FFF2-40B4-BE49-F238E27FC236}">
                <a16:creationId xmlns:a16="http://schemas.microsoft.com/office/drawing/2014/main" id="{907CDD8B-1B51-EA4C-D285-B1AA640FC5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3408" y="1772914"/>
            <a:ext cx="3724873" cy="3374297"/>
          </a:xfrm>
        </p:spPr>
      </p:pic>
      <p:sp>
        <p:nvSpPr>
          <p:cNvPr id="4" name="Slide Number Placeholder 3">
            <a:extLst>
              <a:ext uri="{FF2B5EF4-FFF2-40B4-BE49-F238E27FC236}">
                <a16:creationId xmlns:a16="http://schemas.microsoft.com/office/drawing/2014/main" id="{B57E6C28-5CF6-FEA9-0BF5-5E01E6D56D20}"/>
              </a:ext>
            </a:extLst>
          </p:cNvPr>
          <p:cNvSpPr>
            <a:spLocks noGrp="1"/>
          </p:cNvSpPr>
          <p:nvPr>
            <p:ph type="sldNum" sz="quarter" idx="10"/>
          </p:nvPr>
        </p:nvSpPr>
        <p:spPr/>
        <p:txBody>
          <a:bodyPr/>
          <a:lstStyle/>
          <a:p>
            <a:r>
              <a:rPr lang="nl-NL"/>
              <a:t>[</a:t>
            </a:r>
            <a:fld id="{53240C58-373C-43C1-ADD1-3E23A3B96371}" type="slidenum">
              <a:rPr lang="nl-NL" smtClean="0"/>
              <a:pPr/>
              <a:t>6</a:t>
            </a:fld>
            <a:r>
              <a:rPr lang="nl-NL"/>
              <a:t>]</a:t>
            </a:r>
            <a:endParaRPr lang="nl-NL" dirty="0"/>
          </a:p>
        </p:txBody>
      </p:sp>
      <p:sp>
        <p:nvSpPr>
          <p:cNvPr id="7" name="TextBox 6">
            <a:extLst>
              <a:ext uri="{FF2B5EF4-FFF2-40B4-BE49-F238E27FC236}">
                <a16:creationId xmlns:a16="http://schemas.microsoft.com/office/drawing/2014/main" id="{27D32279-A4DB-D23E-26C5-3643454D8CB5}"/>
              </a:ext>
            </a:extLst>
          </p:cNvPr>
          <p:cNvSpPr txBox="1"/>
          <p:nvPr/>
        </p:nvSpPr>
        <p:spPr>
          <a:xfrm>
            <a:off x="6121599" y="2657132"/>
            <a:ext cx="259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99"/>
                </a:solidFill>
              </a:rPr>
              <a:t>What </a:t>
            </a:r>
            <a:r>
              <a:rPr lang="en-US" b="1" dirty="0">
                <a:solidFill>
                  <a:srgbClr val="000099"/>
                </a:solidFill>
              </a:rPr>
              <a:t>Vs</a:t>
            </a:r>
            <a:r>
              <a:rPr lang="en-US" dirty="0">
                <a:solidFill>
                  <a:srgbClr val="000099"/>
                </a:solidFill>
              </a:rPr>
              <a:t> related to batch data ingestion?</a:t>
            </a:r>
          </a:p>
          <a:p>
            <a:pPr marL="285750" indent="-285750">
              <a:buFont typeface="Arial" panose="020B0604020202020204" pitchFamily="34" charset="0"/>
              <a:buChar char="•"/>
            </a:pPr>
            <a:endParaRPr lang="en-US" dirty="0">
              <a:solidFill>
                <a:srgbClr val="000099"/>
              </a:solidFill>
            </a:endParaRPr>
          </a:p>
          <a:p>
            <a:pPr marL="285750" indent="-285750">
              <a:buFont typeface="Arial" panose="020B0604020202020204" pitchFamily="34" charset="0"/>
              <a:buChar char="•"/>
            </a:pPr>
            <a:r>
              <a:rPr lang="en-US" dirty="0">
                <a:solidFill>
                  <a:srgbClr val="000099"/>
                </a:solidFill>
              </a:rPr>
              <a:t>What </a:t>
            </a:r>
            <a:r>
              <a:rPr lang="en-US" b="1" dirty="0">
                <a:solidFill>
                  <a:srgbClr val="000099"/>
                </a:solidFill>
              </a:rPr>
              <a:t>Vs</a:t>
            </a:r>
            <a:r>
              <a:rPr lang="en-US" dirty="0">
                <a:solidFill>
                  <a:srgbClr val="000099"/>
                </a:solidFill>
              </a:rPr>
              <a:t> related to stream data ingestion?</a:t>
            </a:r>
          </a:p>
        </p:txBody>
      </p:sp>
    </p:spTree>
    <p:extLst>
      <p:ext uri="{BB962C8B-B14F-4D97-AF65-F5344CB8AC3E}">
        <p14:creationId xmlns:p14="http://schemas.microsoft.com/office/powerpoint/2010/main" val="19011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8616-DE20-4F00-B8EE-536472B84026}"/>
              </a:ext>
            </a:extLst>
          </p:cNvPr>
          <p:cNvSpPr>
            <a:spLocks noGrp="1"/>
          </p:cNvSpPr>
          <p:nvPr>
            <p:ph type="title"/>
          </p:nvPr>
        </p:nvSpPr>
        <p:spPr>
          <a:xfrm>
            <a:off x="628650" y="99313"/>
            <a:ext cx="7886700" cy="663658"/>
          </a:xfrm>
        </p:spPr>
        <p:txBody>
          <a:bodyPr/>
          <a:lstStyle/>
          <a:p>
            <a:r>
              <a:rPr lang="en-US" dirty="0"/>
              <a:t>Key Enabler: The almighty Knowledge Graph</a:t>
            </a:r>
          </a:p>
        </p:txBody>
      </p:sp>
      <p:sp>
        <p:nvSpPr>
          <p:cNvPr id="3" name="Content Placeholder 2">
            <a:extLst>
              <a:ext uri="{FF2B5EF4-FFF2-40B4-BE49-F238E27FC236}">
                <a16:creationId xmlns:a16="http://schemas.microsoft.com/office/drawing/2014/main" id="{F9BE7726-9CE1-7435-84FC-776C7D634B45}"/>
              </a:ext>
            </a:extLst>
          </p:cNvPr>
          <p:cNvSpPr>
            <a:spLocks noGrp="1"/>
          </p:cNvSpPr>
          <p:nvPr>
            <p:ph idx="1"/>
          </p:nvPr>
        </p:nvSpPr>
        <p:spPr>
          <a:xfrm>
            <a:off x="324002" y="957431"/>
            <a:ext cx="4893458" cy="5900569"/>
          </a:xfrm>
        </p:spPr>
        <p:txBody>
          <a:bodyPr>
            <a:normAutofit/>
          </a:bodyPr>
          <a:lstStyle/>
          <a:p>
            <a:r>
              <a:rPr lang="en-US" sz="1800" dirty="0"/>
              <a:t>Concepts and their relations with other concepts are represented in a graph</a:t>
            </a:r>
          </a:p>
          <a:p>
            <a:pPr lvl="1"/>
            <a:r>
              <a:rPr lang="en-US" sz="1600" dirty="0"/>
              <a:t>Leverage ontologies and taxonomies to explicitly capture knowledge</a:t>
            </a:r>
          </a:p>
          <a:p>
            <a:pPr lvl="1"/>
            <a:r>
              <a:rPr lang="en-US" sz="1600" dirty="0"/>
              <a:t>Instances and categories/classes are combined in the graph </a:t>
            </a:r>
          </a:p>
          <a:p>
            <a:pPr lvl="1"/>
            <a:endParaRPr lang="en-US" sz="1600" dirty="0"/>
          </a:p>
          <a:p>
            <a:r>
              <a:rPr lang="en-US" sz="1800" dirty="0"/>
              <a:t>Knowledge graph standards:</a:t>
            </a:r>
          </a:p>
          <a:p>
            <a:pPr lvl="1"/>
            <a:r>
              <a:rPr lang="en-US" sz="1600" dirty="0"/>
              <a:t>W3C Semantic Web </a:t>
            </a:r>
            <a:r>
              <a:rPr lang="en-US" sz="1600" dirty="0">
                <a:sym typeface="Wingdings" pitchFamily="2" charset="2"/>
              </a:rPr>
              <a:t> </a:t>
            </a:r>
            <a:r>
              <a:rPr lang="en-US" sz="1600" dirty="0"/>
              <a:t>RDF, OWL</a:t>
            </a:r>
          </a:p>
          <a:p>
            <a:pPr lvl="1"/>
            <a:r>
              <a:rPr lang="en-US" sz="1600" b="1" dirty="0">
                <a:solidFill>
                  <a:srgbClr val="C00000"/>
                </a:solidFill>
                <a:sym typeface="Wingdings" pitchFamily="2" charset="2"/>
              </a:rPr>
              <a:t>ETSI NGSI-LD (Property Graphs + Ontologies)</a:t>
            </a:r>
          </a:p>
          <a:p>
            <a:endParaRPr lang="en-US" sz="1800" dirty="0">
              <a:sym typeface="Wingdings" pitchFamily="2" charset="2"/>
            </a:endParaRPr>
          </a:p>
          <a:p>
            <a:r>
              <a:rPr lang="en-US" sz="1800" dirty="0">
                <a:sym typeface="Wingdings" pitchFamily="2" charset="2"/>
              </a:rPr>
              <a:t>Enabler of the data fabric paradigm</a:t>
            </a:r>
          </a:p>
          <a:p>
            <a:pPr lvl="1"/>
            <a:r>
              <a:rPr lang="en-US" sz="1600" dirty="0">
                <a:sym typeface="Wingdings" pitchFamily="2" charset="2"/>
              </a:rPr>
              <a:t>Data integration thanks to semantic layer</a:t>
            </a:r>
          </a:p>
          <a:p>
            <a:pPr lvl="1"/>
            <a:r>
              <a:rPr lang="en-US" sz="1600" dirty="0">
                <a:sym typeface="Wingdings" pitchFamily="2" charset="2"/>
              </a:rPr>
              <a:t>(Raw) Datasets are mapped to concepts </a:t>
            </a:r>
          </a:p>
          <a:p>
            <a:pPr lvl="2"/>
            <a:r>
              <a:rPr lang="en-US" sz="1600" dirty="0">
                <a:sym typeface="Wingdings" pitchFamily="2" charset="2"/>
              </a:rPr>
              <a:t>Also known as ontology mapping or semantic lifting</a:t>
            </a:r>
          </a:p>
          <a:p>
            <a:endParaRPr lang="en-US" sz="1800" dirty="0">
              <a:sym typeface="Wingdings" pitchFamily="2" charset="2"/>
            </a:endParaRPr>
          </a:p>
          <a:p>
            <a:r>
              <a:rPr lang="en-US" sz="1800" dirty="0">
                <a:sym typeface="Wingdings" pitchFamily="2" charset="2"/>
              </a:rPr>
              <a:t>Data mesh proposal </a:t>
            </a:r>
          </a:p>
          <a:p>
            <a:pPr lvl="1"/>
            <a:r>
              <a:rPr lang="en-US" sz="1600" dirty="0">
                <a:sym typeface="Wingdings" pitchFamily="2" charset="2"/>
              </a:rPr>
              <a:t>Data product as the conceptual representation of raw datasets</a:t>
            </a:r>
          </a:p>
          <a:p>
            <a:pPr marL="0" indent="0">
              <a:buNone/>
            </a:pPr>
            <a:endParaRPr lang="en-US" sz="1800" dirty="0"/>
          </a:p>
          <a:p>
            <a:pPr lvl="1"/>
            <a:endParaRPr lang="en-US" sz="1600" dirty="0"/>
          </a:p>
          <a:p>
            <a:pPr lvl="1"/>
            <a:endParaRPr lang="en-US" sz="1600" dirty="0"/>
          </a:p>
        </p:txBody>
      </p:sp>
      <p:pic>
        <p:nvPicPr>
          <p:cNvPr id="5" name="Picture 4">
            <a:extLst>
              <a:ext uri="{FF2B5EF4-FFF2-40B4-BE49-F238E27FC236}">
                <a16:creationId xmlns:a16="http://schemas.microsoft.com/office/drawing/2014/main" id="{A12474F3-00D9-E1B8-0DB2-ACF83CA41BBC}"/>
              </a:ext>
            </a:extLst>
          </p:cNvPr>
          <p:cNvPicPr>
            <a:picLocks noChangeAspect="1"/>
          </p:cNvPicPr>
          <p:nvPr/>
        </p:nvPicPr>
        <p:blipFill>
          <a:blip r:embed="rId2"/>
          <a:stretch>
            <a:fillRect/>
          </a:stretch>
        </p:blipFill>
        <p:spPr>
          <a:xfrm>
            <a:off x="4667492" y="2319779"/>
            <a:ext cx="4375476" cy="2218443"/>
          </a:xfrm>
          <a:prstGeom prst="rect">
            <a:avLst/>
          </a:prstGeom>
        </p:spPr>
      </p:pic>
    </p:spTree>
    <p:extLst>
      <p:ext uri="{BB962C8B-B14F-4D97-AF65-F5344CB8AC3E}">
        <p14:creationId xmlns:p14="http://schemas.microsoft.com/office/powerpoint/2010/main" val="1331652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358D57-8AFF-7439-D6CB-32BAF4328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929" y="0"/>
            <a:ext cx="1242985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77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E2FE-32A1-8173-3F38-F0F40332539D}"/>
              </a:ext>
            </a:extLst>
          </p:cNvPr>
          <p:cNvSpPr>
            <a:spLocks noGrp="1"/>
          </p:cNvSpPr>
          <p:nvPr>
            <p:ph type="title"/>
          </p:nvPr>
        </p:nvSpPr>
        <p:spPr/>
        <p:txBody>
          <a:bodyPr/>
          <a:lstStyle/>
          <a:p>
            <a:r>
              <a:rPr lang="en-US" dirty="0"/>
              <a:t>Use case: network interface management</a:t>
            </a:r>
          </a:p>
        </p:txBody>
      </p:sp>
      <p:pic>
        <p:nvPicPr>
          <p:cNvPr id="5" name="Picture 4">
            <a:extLst>
              <a:ext uri="{FF2B5EF4-FFF2-40B4-BE49-F238E27FC236}">
                <a16:creationId xmlns:a16="http://schemas.microsoft.com/office/drawing/2014/main" id="{BB018D56-C9E8-FD18-DCFC-F21090D3C672}"/>
              </a:ext>
            </a:extLst>
          </p:cNvPr>
          <p:cNvPicPr>
            <a:picLocks noChangeAspect="1"/>
          </p:cNvPicPr>
          <p:nvPr/>
        </p:nvPicPr>
        <p:blipFill>
          <a:blip r:embed="rId2"/>
          <a:stretch>
            <a:fillRect/>
          </a:stretch>
        </p:blipFill>
        <p:spPr>
          <a:xfrm>
            <a:off x="3999816" y="2084311"/>
            <a:ext cx="5054482" cy="2968283"/>
          </a:xfrm>
          <a:prstGeom prst="rect">
            <a:avLst/>
          </a:prstGeom>
        </p:spPr>
      </p:pic>
      <p:sp>
        <p:nvSpPr>
          <p:cNvPr id="7" name="Content Placeholder 2">
            <a:extLst>
              <a:ext uri="{FF2B5EF4-FFF2-40B4-BE49-F238E27FC236}">
                <a16:creationId xmlns:a16="http://schemas.microsoft.com/office/drawing/2014/main" id="{58EE0600-09D6-9360-914B-7C148567EB20}"/>
              </a:ext>
            </a:extLst>
          </p:cNvPr>
          <p:cNvSpPr>
            <a:spLocks noGrp="1"/>
          </p:cNvSpPr>
          <p:nvPr>
            <p:ph idx="1"/>
          </p:nvPr>
        </p:nvSpPr>
        <p:spPr>
          <a:xfrm>
            <a:off x="324000" y="1813734"/>
            <a:ext cx="3556625" cy="3509438"/>
          </a:xfrm>
        </p:spPr>
        <p:txBody>
          <a:bodyPr/>
          <a:lstStyle/>
          <a:p>
            <a:endParaRPr lang="en-US" sz="1500" dirty="0"/>
          </a:p>
          <a:p>
            <a:endParaRPr lang="en-US" sz="1500" dirty="0"/>
          </a:p>
          <a:p>
            <a:r>
              <a:rPr lang="en-US" sz="1500" dirty="0"/>
              <a:t>Definition of rules for mapping YANG to knowledge graph based on NGSI-LD</a:t>
            </a:r>
          </a:p>
          <a:p>
            <a:endParaRPr lang="en-US" sz="1500" dirty="0"/>
          </a:p>
          <a:p>
            <a:r>
              <a:rPr lang="en-US" sz="1500" b="1" dirty="0"/>
              <a:t>Challenges</a:t>
            </a:r>
            <a:r>
              <a:rPr lang="en-US" sz="1500" dirty="0"/>
              <a:t>:</a:t>
            </a:r>
          </a:p>
          <a:p>
            <a:pPr lvl="1"/>
            <a:r>
              <a:rPr lang="en-US" sz="1350" dirty="0"/>
              <a:t>Multiple YANG data models can refer to the same concepts</a:t>
            </a:r>
          </a:p>
          <a:p>
            <a:pPr lvl="1"/>
            <a:r>
              <a:rPr lang="en-US" sz="1350" dirty="0"/>
              <a:t>Even different elements of the same YANG data model can</a:t>
            </a:r>
          </a:p>
          <a:p>
            <a:pPr lvl="1"/>
            <a:r>
              <a:rPr lang="en-US" sz="1350" dirty="0"/>
              <a:t>Lack of standard ontology</a:t>
            </a:r>
          </a:p>
          <a:p>
            <a:pPr lvl="2"/>
            <a:r>
              <a:rPr lang="en-US" sz="1200" dirty="0"/>
              <a:t>Cover core concepts like ”interface” or “input packets”</a:t>
            </a:r>
          </a:p>
          <a:p>
            <a:endParaRPr lang="en-US" sz="1500" dirty="0"/>
          </a:p>
          <a:p>
            <a:endParaRPr lang="en-US" sz="1500" dirty="0"/>
          </a:p>
          <a:p>
            <a:endParaRPr lang="en-US" sz="1500" dirty="0"/>
          </a:p>
        </p:txBody>
      </p:sp>
    </p:spTree>
    <p:extLst>
      <p:ext uri="{BB962C8B-B14F-4D97-AF65-F5344CB8AC3E}">
        <p14:creationId xmlns:p14="http://schemas.microsoft.com/office/powerpoint/2010/main" val="3428717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6055-30C2-0782-67E0-EB9CE07F38EC}"/>
              </a:ext>
            </a:extLst>
          </p:cNvPr>
          <p:cNvSpPr>
            <a:spLocks noGrp="1"/>
          </p:cNvSpPr>
          <p:nvPr>
            <p:ph type="title"/>
          </p:nvPr>
        </p:nvSpPr>
        <p:spPr>
          <a:xfrm>
            <a:off x="628650" y="-50251"/>
            <a:ext cx="7886700" cy="1325563"/>
          </a:xfrm>
        </p:spPr>
        <p:txBody>
          <a:bodyPr>
            <a:normAutofit/>
          </a:bodyPr>
          <a:lstStyle/>
          <a:p>
            <a:r>
              <a:rPr lang="en-US" dirty="0"/>
              <a:t>Data Evolution: Takeaways from industry and future challenges</a:t>
            </a:r>
          </a:p>
        </p:txBody>
      </p:sp>
      <p:sp>
        <p:nvSpPr>
          <p:cNvPr id="3" name="Content Placeholder 2">
            <a:extLst>
              <a:ext uri="{FF2B5EF4-FFF2-40B4-BE49-F238E27FC236}">
                <a16:creationId xmlns:a16="http://schemas.microsoft.com/office/drawing/2014/main" id="{39D8E32A-BC83-3581-010B-6D4721A05E95}"/>
              </a:ext>
            </a:extLst>
          </p:cNvPr>
          <p:cNvSpPr>
            <a:spLocks noGrp="1"/>
          </p:cNvSpPr>
          <p:nvPr>
            <p:ph idx="1"/>
          </p:nvPr>
        </p:nvSpPr>
        <p:spPr>
          <a:xfrm>
            <a:off x="324000" y="1275312"/>
            <a:ext cx="8733939" cy="5362156"/>
          </a:xfrm>
        </p:spPr>
        <p:txBody>
          <a:bodyPr>
            <a:normAutofit/>
          </a:bodyPr>
          <a:lstStyle/>
          <a:p>
            <a:r>
              <a:rPr lang="en-US" sz="1500" b="1" dirty="0">
                <a:solidFill>
                  <a:srgbClr val="C00000"/>
                </a:solidFill>
              </a:rPr>
              <a:t>Knowledge graphs </a:t>
            </a:r>
            <a:r>
              <a:rPr lang="en-US" sz="1500" dirty="0"/>
              <a:t>are key to unlocking AI at enterprise level</a:t>
            </a:r>
          </a:p>
          <a:p>
            <a:pPr lvl="1"/>
            <a:r>
              <a:rPr lang="en-US" sz="1350" dirty="0"/>
              <a:t>Facilitates data integration and provides machine-readable representation of knowledge</a:t>
            </a:r>
          </a:p>
          <a:p>
            <a:endParaRPr lang="en-US" sz="1500" dirty="0"/>
          </a:p>
          <a:p>
            <a:r>
              <a:rPr lang="en-US" sz="1500" dirty="0"/>
              <a:t>YANG is widely used in network telemetry…</a:t>
            </a:r>
          </a:p>
          <a:p>
            <a:pPr lvl="1"/>
            <a:r>
              <a:rPr lang="en-US" sz="1350" dirty="0"/>
              <a:t>But not the only data modelling language  (</a:t>
            </a:r>
            <a:r>
              <a:rPr lang="en-US" sz="1350" b="1" dirty="0">
                <a:solidFill>
                  <a:srgbClr val="C00000"/>
                </a:solidFill>
              </a:rPr>
              <a:t>RFC 9232</a:t>
            </a:r>
            <a:r>
              <a:rPr lang="en-US" sz="1350" dirty="0"/>
              <a:t>)</a:t>
            </a:r>
            <a:endParaRPr lang="en-US" sz="1500" dirty="0"/>
          </a:p>
          <a:p>
            <a:endParaRPr lang="en-US" sz="1500" dirty="0"/>
          </a:p>
          <a:p>
            <a:r>
              <a:rPr lang="en-US" sz="1500" dirty="0"/>
              <a:t>Data-Centric Networking: the industry is very much looking at </a:t>
            </a:r>
            <a:r>
              <a:rPr lang="en-US" sz="1500" b="1" dirty="0">
                <a:solidFill>
                  <a:srgbClr val="C00000"/>
                </a:solidFill>
              </a:rPr>
              <a:t>ontologies</a:t>
            </a:r>
          </a:p>
          <a:p>
            <a:pPr lvl="1"/>
            <a:r>
              <a:rPr lang="en-US" sz="1350" dirty="0"/>
              <a:t>NMRG can identify and analyze existing standard ontologies</a:t>
            </a:r>
          </a:p>
          <a:p>
            <a:pPr lvl="1"/>
            <a:r>
              <a:rPr lang="en-US" sz="1350" dirty="0"/>
              <a:t>Need to define standard ontologies aligned with work from other areas (e.g., OPSAWG, NETMOD)</a:t>
            </a:r>
          </a:p>
          <a:p>
            <a:endParaRPr lang="en-US" sz="1500" dirty="0"/>
          </a:p>
          <a:p>
            <a:r>
              <a:rPr lang="en-US" sz="1500" dirty="0"/>
              <a:t>Cannot overlook the </a:t>
            </a:r>
            <a:r>
              <a:rPr lang="en-US" sz="1500" b="1" dirty="0">
                <a:solidFill>
                  <a:srgbClr val="C00000"/>
                </a:solidFill>
              </a:rPr>
              <a:t>data mesh wave</a:t>
            </a:r>
          </a:p>
          <a:p>
            <a:pPr lvl="1"/>
            <a:r>
              <a:rPr lang="en-US" u="sng" dirty="0">
                <a:solidFill>
                  <a:srgbClr val="0563C1"/>
                </a:solidFill>
                <a:effectLst/>
                <a:latin typeface="Trebuchet MS" panose="020B0703020202090204" pitchFamily="34" charset="0"/>
                <a:ea typeface="Calibri" panose="020F0502020204030204" pitchFamily="34" charset="0"/>
                <a:hlinkClick r:id="rId2"/>
              </a:rPr>
              <a:t>https://github.com/network-analytics/draft-daisy-kafka-yang-integration/blob/main/draft-daisy-kafka-yang-integration-04.md</a:t>
            </a:r>
            <a:endParaRPr lang="en-ES" dirty="0">
              <a:effectLst/>
              <a:latin typeface="Calibri" panose="020F0502020204030204" pitchFamily="34" charset="0"/>
              <a:ea typeface="Calibri" panose="020F0502020204030204" pitchFamily="34" charset="0"/>
            </a:endParaRPr>
          </a:p>
          <a:p>
            <a:pPr lvl="1"/>
            <a:r>
              <a:rPr lang="en-US" sz="1350" dirty="0"/>
              <a:t>Identify data domains in the network (telemetry planes, use cases)</a:t>
            </a:r>
          </a:p>
          <a:p>
            <a:pPr lvl="1"/>
            <a:r>
              <a:rPr lang="en-US" sz="1350" dirty="0"/>
              <a:t>Guidelines for building data products (quality, data sources)</a:t>
            </a:r>
            <a:endParaRPr lang="en-US" sz="1350" dirty="0">
              <a:solidFill>
                <a:srgbClr val="5B667C"/>
              </a:solidFill>
              <a:latin typeface="ArialMT"/>
            </a:endParaRPr>
          </a:p>
          <a:p>
            <a:endParaRPr lang="en-US" sz="1500" b="1" dirty="0">
              <a:solidFill>
                <a:srgbClr val="C00000"/>
              </a:solidFill>
            </a:endParaRPr>
          </a:p>
          <a:p>
            <a:r>
              <a:rPr lang="en-US" sz="1500" b="1" dirty="0">
                <a:solidFill>
                  <a:srgbClr val="C00000"/>
                </a:solidFill>
              </a:rPr>
              <a:t>Draft(s)</a:t>
            </a:r>
            <a:r>
              <a:rPr lang="en-US" sz="1500" b="1" dirty="0">
                <a:solidFill>
                  <a:schemeClr val="tx1"/>
                </a:solidFill>
              </a:rPr>
              <a:t> </a:t>
            </a:r>
            <a:r>
              <a:rPr lang="en-US" sz="1500" dirty="0"/>
              <a:t>to discuss data management paradigms for data management</a:t>
            </a:r>
          </a:p>
          <a:p>
            <a:pPr lvl="1"/>
            <a:r>
              <a:rPr lang="en-US" sz="1350" dirty="0"/>
              <a:t>And do not forget data governance…</a:t>
            </a:r>
          </a:p>
          <a:p>
            <a:pPr lvl="1"/>
            <a:endParaRPr lang="en-US" sz="1350" dirty="0"/>
          </a:p>
          <a:p>
            <a:endParaRPr lang="en-US" sz="1500" dirty="0"/>
          </a:p>
        </p:txBody>
      </p:sp>
    </p:spTree>
    <p:extLst>
      <p:ext uri="{BB962C8B-B14F-4D97-AF65-F5344CB8AC3E}">
        <p14:creationId xmlns:p14="http://schemas.microsoft.com/office/powerpoint/2010/main" val="228718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7D04-1BA8-5D7F-2931-D104D3F11C07}"/>
              </a:ext>
            </a:extLst>
          </p:cNvPr>
          <p:cNvSpPr>
            <a:spLocks noGrp="1"/>
          </p:cNvSpPr>
          <p:nvPr>
            <p:ph type="title"/>
          </p:nvPr>
        </p:nvSpPr>
        <p:spPr>
          <a:xfrm>
            <a:off x="603681" y="1094701"/>
            <a:ext cx="7848000" cy="351226"/>
          </a:xfrm>
        </p:spPr>
        <p:txBody>
          <a:bodyPr>
            <a:normAutofit fontScale="90000"/>
          </a:bodyPr>
          <a:lstStyle/>
          <a:p>
            <a:r>
              <a:rPr lang="en-US" dirty="0"/>
              <a:t>Data Ingestion (Cont’d)</a:t>
            </a:r>
          </a:p>
        </p:txBody>
      </p:sp>
      <p:sp>
        <p:nvSpPr>
          <p:cNvPr id="3" name="Content Placeholder 2">
            <a:extLst>
              <a:ext uri="{FF2B5EF4-FFF2-40B4-BE49-F238E27FC236}">
                <a16:creationId xmlns:a16="http://schemas.microsoft.com/office/drawing/2014/main" id="{BE78C9CE-8DE5-8EFC-7614-6AD5531E7C93}"/>
              </a:ext>
            </a:extLst>
          </p:cNvPr>
          <p:cNvSpPr>
            <a:spLocks noGrp="1"/>
          </p:cNvSpPr>
          <p:nvPr>
            <p:ph idx="1"/>
          </p:nvPr>
        </p:nvSpPr>
        <p:spPr>
          <a:xfrm>
            <a:off x="603681" y="1538550"/>
            <a:ext cx="8304099" cy="3159238"/>
          </a:xfrm>
        </p:spPr>
        <p:txBody>
          <a:bodyPr/>
          <a:lstStyle/>
          <a:p>
            <a:r>
              <a:rPr lang="en-US" dirty="0"/>
              <a:t>Ingestion Strategy</a:t>
            </a:r>
          </a:p>
          <a:p>
            <a:pPr lvl="1"/>
            <a:r>
              <a:rPr lang="en-US" b="1" dirty="0"/>
              <a:t>Pull</a:t>
            </a:r>
            <a:r>
              <a:rPr lang="en-US" dirty="0"/>
              <a:t> (a source system sending data to a target)</a:t>
            </a:r>
          </a:p>
          <a:p>
            <a:pPr lvl="1"/>
            <a:r>
              <a:rPr lang="en-US" b="1" dirty="0"/>
              <a:t>Push</a:t>
            </a:r>
            <a:r>
              <a:rPr lang="en-US" dirty="0"/>
              <a:t> (a target reading data directly from a source)</a:t>
            </a:r>
          </a:p>
          <a:p>
            <a:pPr lvl="1"/>
            <a:r>
              <a:rPr lang="en-US" b="1" dirty="0"/>
              <a:t>Poll</a:t>
            </a:r>
            <a:r>
              <a:rPr lang="en-US" dirty="0"/>
              <a:t> (check periodically to detect any changes in the data sources; if Yes, pull)</a:t>
            </a:r>
          </a:p>
        </p:txBody>
      </p:sp>
      <p:sp>
        <p:nvSpPr>
          <p:cNvPr id="4" name="Slide Number Placeholder 3">
            <a:extLst>
              <a:ext uri="{FF2B5EF4-FFF2-40B4-BE49-F238E27FC236}">
                <a16:creationId xmlns:a16="http://schemas.microsoft.com/office/drawing/2014/main" id="{890CEFB2-798E-263C-E7DC-C30423B3D6C0}"/>
              </a:ext>
            </a:extLst>
          </p:cNvPr>
          <p:cNvSpPr>
            <a:spLocks noGrp="1"/>
          </p:cNvSpPr>
          <p:nvPr>
            <p:ph type="sldNum" sz="quarter" idx="10"/>
          </p:nvPr>
        </p:nvSpPr>
        <p:spPr>
          <a:xfrm>
            <a:off x="8708436" y="5186125"/>
            <a:ext cx="435564" cy="392281"/>
          </a:xfrm>
        </p:spPr>
        <p:txBody>
          <a:bodyPr/>
          <a:lstStyle/>
          <a:p>
            <a:r>
              <a:rPr lang="nl-NL"/>
              <a:t>[</a:t>
            </a:r>
            <a:fld id="{53240C58-373C-43C1-ADD1-3E23A3B96371}" type="slidenum">
              <a:rPr lang="nl-NL" smtClean="0"/>
              <a:pPr/>
              <a:t>7</a:t>
            </a:fld>
            <a:r>
              <a:rPr lang="nl-NL"/>
              <a:t>]</a:t>
            </a:r>
            <a:endParaRPr lang="nl-NL" dirty="0"/>
          </a:p>
        </p:txBody>
      </p:sp>
      <p:sp>
        <p:nvSpPr>
          <p:cNvPr id="5" name="Rectangle: Rounded Corners 4">
            <a:extLst>
              <a:ext uri="{FF2B5EF4-FFF2-40B4-BE49-F238E27FC236}">
                <a16:creationId xmlns:a16="http://schemas.microsoft.com/office/drawing/2014/main" id="{CFE02855-EDD4-6A12-AEA7-00447357AB78}"/>
              </a:ext>
            </a:extLst>
          </p:cNvPr>
          <p:cNvSpPr/>
          <p:nvPr/>
        </p:nvSpPr>
        <p:spPr>
          <a:xfrm>
            <a:off x="494674" y="3140590"/>
            <a:ext cx="1051560" cy="563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6" name="Rectangle: Rounded Corners 5">
            <a:extLst>
              <a:ext uri="{FF2B5EF4-FFF2-40B4-BE49-F238E27FC236}">
                <a16:creationId xmlns:a16="http://schemas.microsoft.com/office/drawing/2014/main" id="{E8BC3BA1-2977-118E-B084-70549C99F914}"/>
              </a:ext>
            </a:extLst>
          </p:cNvPr>
          <p:cNvSpPr/>
          <p:nvPr/>
        </p:nvSpPr>
        <p:spPr>
          <a:xfrm>
            <a:off x="2784634" y="3140590"/>
            <a:ext cx="1439881" cy="563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Destination</a:t>
            </a:r>
          </a:p>
        </p:txBody>
      </p:sp>
      <p:sp>
        <p:nvSpPr>
          <p:cNvPr id="10" name="Arrow: Right 9">
            <a:extLst>
              <a:ext uri="{FF2B5EF4-FFF2-40B4-BE49-F238E27FC236}">
                <a16:creationId xmlns:a16="http://schemas.microsoft.com/office/drawing/2014/main" id="{87EC487E-A172-8F99-AB6B-40CC629855E1}"/>
              </a:ext>
            </a:extLst>
          </p:cNvPr>
          <p:cNvSpPr/>
          <p:nvPr/>
        </p:nvSpPr>
        <p:spPr>
          <a:xfrm>
            <a:off x="1645294" y="3296800"/>
            <a:ext cx="1051560" cy="251460"/>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ABB0E09-306D-F853-2718-0815F842190A}"/>
              </a:ext>
            </a:extLst>
          </p:cNvPr>
          <p:cNvSpPr/>
          <p:nvPr/>
        </p:nvSpPr>
        <p:spPr>
          <a:xfrm>
            <a:off x="4784435" y="3087250"/>
            <a:ext cx="1051560" cy="563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4" name="Rectangle: Rounded Corners 13">
            <a:extLst>
              <a:ext uri="{FF2B5EF4-FFF2-40B4-BE49-F238E27FC236}">
                <a16:creationId xmlns:a16="http://schemas.microsoft.com/office/drawing/2014/main" id="{F9B63E19-A10B-BAEE-11AE-10BAC8EAF0AB}"/>
              </a:ext>
            </a:extLst>
          </p:cNvPr>
          <p:cNvSpPr/>
          <p:nvPr/>
        </p:nvSpPr>
        <p:spPr>
          <a:xfrm>
            <a:off x="7011801" y="3087250"/>
            <a:ext cx="1439881" cy="563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Destination</a:t>
            </a:r>
          </a:p>
        </p:txBody>
      </p:sp>
      <p:sp>
        <p:nvSpPr>
          <p:cNvPr id="16" name="Arrow: Curved Right 15">
            <a:extLst>
              <a:ext uri="{FF2B5EF4-FFF2-40B4-BE49-F238E27FC236}">
                <a16:creationId xmlns:a16="http://schemas.microsoft.com/office/drawing/2014/main" id="{471EAF6B-868E-E48C-DA0A-4DB5BF88047A}"/>
              </a:ext>
            </a:extLst>
          </p:cNvPr>
          <p:cNvSpPr/>
          <p:nvPr/>
        </p:nvSpPr>
        <p:spPr>
          <a:xfrm>
            <a:off x="6036786" y="3205361"/>
            <a:ext cx="718260" cy="434339"/>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D9F3DF9F-D8F4-FF36-B3BE-308E767FE287}"/>
              </a:ext>
            </a:extLst>
          </p:cNvPr>
          <p:cNvSpPr txBox="1"/>
          <p:nvPr/>
        </p:nvSpPr>
        <p:spPr>
          <a:xfrm>
            <a:off x="6249070" y="2803181"/>
            <a:ext cx="607859" cy="369332"/>
          </a:xfrm>
          <a:prstGeom prst="rect">
            <a:avLst/>
          </a:prstGeom>
          <a:noFill/>
        </p:spPr>
        <p:txBody>
          <a:bodyPr wrap="none" rtlCol="0">
            <a:spAutoFit/>
          </a:bodyPr>
          <a:lstStyle/>
          <a:p>
            <a:r>
              <a:rPr lang="en-US" b="1" dirty="0"/>
              <a:t>Pull</a:t>
            </a:r>
          </a:p>
        </p:txBody>
      </p:sp>
      <p:sp>
        <p:nvSpPr>
          <p:cNvPr id="18" name="TextBox 17">
            <a:extLst>
              <a:ext uri="{FF2B5EF4-FFF2-40B4-BE49-F238E27FC236}">
                <a16:creationId xmlns:a16="http://schemas.microsoft.com/office/drawing/2014/main" id="{3A6F73CE-F6D4-F2EE-44B4-B2EB0689EF4E}"/>
              </a:ext>
            </a:extLst>
          </p:cNvPr>
          <p:cNvSpPr txBox="1"/>
          <p:nvPr/>
        </p:nvSpPr>
        <p:spPr>
          <a:xfrm>
            <a:off x="1813487" y="2966125"/>
            <a:ext cx="705706" cy="369332"/>
          </a:xfrm>
          <a:prstGeom prst="rect">
            <a:avLst/>
          </a:prstGeom>
          <a:noFill/>
        </p:spPr>
        <p:txBody>
          <a:bodyPr wrap="none" rtlCol="0">
            <a:spAutoFit/>
          </a:bodyPr>
          <a:lstStyle/>
          <a:p>
            <a:r>
              <a:rPr lang="en-US" b="1" dirty="0"/>
              <a:t>Push</a:t>
            </a:r>
          </a:p>
        </p:txBody>
      </p:sp>
      <p:sp>
        <p:nvSpPr>
          <p:cNvPr id="19" name="Rectangle: Rounded Corners 18">
            <a:extLst>
              <a:ext uri="{FF2B5EF4-FFF2-40B4-BE49-F238E27FC236}">
                <a16:creationId xmlns:a16="http://schemas.microsoft.com/office/drawing/2014/main" id="{E5749593-10DB-3616-D4F0-FB69B5F72D9F}"/>
              </a:ext>
            </a:extLst>
          </p:cNvPr>
          <p:cNvSpPr/>
          <p:nvPr/>
        </p:nvSpPr>
        <p:spPr>
          <a:xfrm>
            <a:off x="2558452" y="4413080"/>
            <a:ext cx="1170465" cy="8943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20" name="Rectangle: Rounded Corners 19">
            <a:extLst>
              <a:ext uri="{FF2B5EF4-FFF2-40B4-BE49-F238E27FC236}">
                <a16:creationId xmlns:a16="http://schemas.microsoft.com/office/drawing/2014/main" id="{71647091-86F9-3D84-93BA-A5826E405FEF}"/>
              </a:ext>
            </a:extLst>
          </p:cNvPr>
          <p:cNvSpPr/>
          <p:nvPr/>
        </p:nvSpPr>
        <p:spPr>
          <a:xfrm>
            <a:off x="5208728" y="4413080"/>
            <a:ext cx="1648200" cy="8943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Destination</a:t>
            </a:r>
          </a:p>
        </p:txBody>
      </p:sp>
      <p:sp>
        <p:nvSpPr>
          <p:cNvPr id="21" name="Arrow: Curved Right 20">
            <a:extLst>
              <a:ext uri="{FF2B5EF4-FFF2-40B4-BE49-F238E27FC236}">
                <a16:creationId xmlns:a16="http://schemas.microsoft.com/office/drawing/2014/main" id="{287502D9-7FBA-522F-F9A7-C7882204EED0}"/>
              </a:ext>
            </a:extLst>
          </p:cNvPr>
          <p:cNvSpPr/>
          <p:nvPr/>
        </p:nvSpPr>
        <p:spPr>
          <a:xfrm>
            <a:off x="4062217" y="4782094"/>
            <a:ext cx="718260" cy="434339"/>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776CC791-DA2F-5A30-7700-762BB26242A8}"/>
              </a:ext>
            </a:extLst>
          </p:cNvPr>
          <p:cNvSpPr txBox="1"/>
          <p:nvPr/>
        </p:nvSpPr>
        <p:spPr>
          <a:xfrm>
            <a:off x="4023167" y="4559290"/>
            <a:ext cx="468398" cy="276999"/>
          </a:xfrm>
          <a:prstGeom prst="rect">
            <a:avLst/>
          </a:prstGeom>
          <a:noFill/>
        </p:spPr>
        <p:txBody>
          <a:bodyPr wrap="none" rtlCol="0">
            <a:spAutoFit/>
          </a:bodyPr>
          <a:lstStyle/>
          <a:p>
            <a:r>
              <a:rPr lang="en-US" sz="1200" b="1" dirty="0"/>
              <a:t>Pull</a:t>
            </a:r>
          </a:p>
        </p:txBody>
      </p:sp>
      <p:cxnSp>
        <p:nvCxnSpPr>
          <p:cNvPr id="24" name="Straight Arrow Connector 23">
            <a:extLst>
              <a:ext uri="{FF2B5EF4-FFF2-40B4-BE49-F238E27FC236}">
                <a16:creationId xmlns:a16="http://schemas.microsoft.com/office/drawing/2014/main" id="{BA88B14C-4FBA-7C0B-1A07-5318E0C32163}"/>
              </a:ext>
            </a:extLst>
          </p:cNvPr>
          <p:cNvCxnSpPr>
            <a:cxnSpLocks/>
          </p:cNvCxnSpPr>
          <p:nvPr/>
        </p:nvCxnSpPr>
        <p:spPr>
          <a:xfrm flipH="1">
            <a:off x="3797497" y="4466665"/>
            <a:ext cx="1310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E73CF3-760F-FA0B-7A50-CD44FC457460}"/>
              </a:ext>
            </a:extLst>
          </p:cNvPr>
          <p:cNvSpPr txBox="1"/>
          <p:nvPr/>
        </p:nvSpPr>
        <p:spPr>
          <a:xfrm>
            <a:off x="3568655" y="4058456"/>
            <a:ext cx="1977401" cy="369332"/>
          </a:xfrm>
          <a:prstGeom prst="rect">
            <a:avLst/>
          </a:prstGeom>
          <a:noFill/>
        </p:spPr>
        <p:txBody>
          <a:bodyPr wrap="none" rtlCol="0">
            <a:spAutoFit/>
          </a:bodyPr>
          <a:lstStyle/>
          <a:p>
            <a:r>
              <a:rPr lang="en-US" dirty="0"/>
              <a:t>Is there a change?</a:t>
            </a:r>
          </a:p>
        </p:txBody>
      </p:sp>
      <p:sp>
        <p:nvSpPr>
          <p:cNvPr id="31" name="TextBox 30">
            <a:extLst>
              <a:ext uri="{FF2B5EF4-FFF2-40B4-BE49-F238E27FC236}">
                <a16:creationId xmlns:a16="http://schemas.microsoft.com/office/drawing/2014/main" id="{3F200959-D2C8-2E51-CEBD-CFBFCF247410}"/>
              </a:ext>
            </a:extLst>
          </p:cNvPr>
          <p:cNvSpPr txBox="1"/>
          <p:nvPr/>
        </p:nvSpPr>
        <p:spPr>
          <a:xfrm>
            <a:off x="3937383" y="5179067"/>
            <a:ext cx="1188146" cy="369332"/>
          </a:xfrm>
          <a:prstGeom prst="rect">
            <a:avLst/>
          </a:prstGeom>
          <a:noFill/>
        </p:spPr>
        <p:txBody>
          <a:bodyPr wrap="none" rtlCol="0">
            <a:spAutoFit/>
          </a:bodyPr>
          <a:lstStyle/>
          <a:p>
            <a:r>
              <a:rPr lang="en-US" dirty="0"/>
              <a:t>If Yes, pull</a:t>
            </a:r>
          </a:p>
        </p:txBody>
      </p:sp>
      <p:sp>
        <p:nvSpPr>
          <p:cNvPr id="8" name="TextBox 7">
            <a:extLst>
              <a:ext uri="{FF2B5EF4-FFF2-40B4-BE49-F238E27FC236}">
                <a16:creationId xmlns:a16="http://schemas.microsoft.com/office/drawing/2014/main" id="{738C682B-CCE7-DEDE-9183-94D37A710E26}"/>
              </a:ext>
            </a:extLst>
          </p:cNvPr>
          <p:cNvSpPr txBox="1"/>
          <p:nvPr/>
        </p:nvSpPr>
        <p:spPr>
          <a:xfrm>
            <a:off x="1020455" y="3777913"/>
            <a:ext cx="2317106" cy="307777"/>
          </a:xfrm>
          <a:prstGeom prst="rect">
            <a:avLst/>
          </a:prstGeom>
          <a:noFill/>
        </p:spPr>
        <p:txBody>
          <a:bodyPr wrap="square">
            <a:spAutoFit/>
          </a:bodyPr>
          <a:lstStyle/>
          <a:p>
            <a:r>
              <a:rPr lang="en-US" sz="1400" dirty="0">
                <a:solidFill>
                  <a:srgbClr val="000099"/>
                </a:solidFill>
              </a:rPr>
              <a:t>e.g., Twitter streaming API</a:t>
            </a:r>
          </a:p>
        </p:txBody>
      </p:sp>
      <p:sp>
        <p:nvSpPr>
          <p:cNvPr id="9" name="TextBox 8">
            <a:extLst>
              <a:ext uri="{FF2B5EF4-FFF2-40B4-BE49-F238E27FC236}">
                <a16:creationId xmlns:a16="http://schemas.microsoft.com/office/drawing/2014/main" id="{852E7FCF-46A8-AFE0-74C1-4F3E28F23314}"/>
              </a:ext>
            </a:extLst>
          </p:cNvPr>
          <p:cNvSpPr txBox="1"/>
          <p:nvPr/>
        </p:nvSpPr>
        <p:spPr>
          <a:xfrm>
            <a:off x="5596493" y="3747704"/>
            <a:ext cx="2943827" cy="307777"/>
          </a:xfrm>
          <a:prstGeom prst="rect">
            <a:avLst/>
          </a:prstGeom>
          <a:noFill/>
        </p:spPr>
        <p:txBody>
          <a:bodyPr wrap="square">
            <a:spAutoFit/>
          </a:bodyPr>
          <a:lstStyle/>
          <a:p>
            <a:r>
              <a:rPr lang="en-US" sz="1400" dirty="0">
                <a:solidFill>
                  <a:srgbClr val="000099"/>
                </a:solidFill>
              </a:rPr>
              <a:t>e.g., Twitter Standard search API</a:t>
            </a:r>
          </a:p>
        </p:txBody>
      </p:sp>
    </p:spTree>
    <p:extLst>
      <p:ext uri="{BB962C8B-B14F-4D97-AF65-F5344CB8AC3E}">
        <p14:creationId xmlns:p14="http://schemas.microsoft.com/office/powerpoint/2010/main" val="350551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2C8B-1883-4563-2568-1291F592C936}"/>
              </a:ext>
            </a:extLst>
          </p:cNvPr>
          <p:cNvSpPr>
            <a:spLocks noGrp="1"/>
          </p:cNvSpPr>
          <p:nvPr>
            <p:ph type="title"/>
          </p:nvPr>
        </p:nvSpPr>
        <p:spPr/>
        <p:txBody>
          <a:bodyPr/>
          <a:lstStyle/>
          <a:p>
            <a:r>
              <a:rPr lang="en-US" dirty="0"/>
              <a:t>Data Ingestion</a:t>
            </a:r>
          </a:p>
        </p:txBody>
      </p:sp>
      <p:sp>
        <p:nvSpPr>
          <p:cNvPr id="3" name="Content Placeholder 2">
            <a:extLst>
              <a:ext uri="{FF2B5EF4-FFF2-40B4-BE49-F238E27FC236}">
                <a16:creationId xmlns:a16="http://schemas.microsoft.com/office/drawing/2014/main" id="{510051DF-8852-3082-1520-5A0A9CC6DD15}"/>
              </a:ext>
            </a:extLst>
          </p:cNvPr>
          <p:cNvSpPr>
            <a:spLocks noGrp="1"/>
          </p:cNvSpPr>
          <p:nvPr>
            <p:ph idx="1"/>
          </p:nvPr>
        </p:nvSpPr>
        <p:spPr>
          <a:xfrm>
            <a:off x="648000" y="1849381"/>
            <a:ext cx="7848000" cy="3159238"/>
          </a:xfrm>
        </p:spPr>
        <p:txBody>
          <a:bodyPr/>
          <a:lstStyle/>
          <a:p>
            <a:r>
              <a:rPr lang="en-US" b="1" dirty="0"/>
              <a:t>Homogeneous</a:t>
            </a:r>
            <a:r>
              <a:rPr lang="en-US" dirty="0"/>
              <a:t> data ingestion</a:t>
            </a:r>
          </a:p>
          <a:p>
            <a:pPr lvl="1"/>
            <a:r>
              <a:rPr lang="en-US" dirty="0"/>
              <a:t> Move the data to the destination in the </a:t>
            </a:r>
            <a:r>
              <a:rPr lang="en-US" b="1" dirty="0"/>
              <a:t>same format </a:t>
            </a:r>
            <a:r>
              <a:rPr lang="en-US" dirty="0"/>
              <a:t>or same storage engine as it is in the source - </a:t>
            </a:r>
            <a:r>
              <a:rPr lang="en-US" b="1" i="1" dirty="0"/>
              <a:t>extract</a:t>
            </a:r>
            <a:r>
              <a:rPr lang="en-US" b="0" i="0" dirty="0">
                <a:solidFill>
                  <a:srgbClr val="16191F"/>
                </a:solidFill>
                <a:effectLst/>
                <a:latin typeface="Amazon Ember"/>
              </a:rPr>
              <a:t> and </a:t>
            </a:r>
            <a:r>
              <a:rPr lang="en-US" b="1" i="1" dirty="0"/>
              <a:t>load</a:t>
            </a:r>
            <a:r>
              <a:rPr lang="en-US" b="0" i="0" dirty="0">
                <a:solidFill>
                  <a:srgbClr val="16191F"/>
                </a:solidFill>
                <a:effectLst/>
                <a:latin typeface="Amazon Ember"/>
              </a:rPr>
              <a:t>.</a:t>
            </a:r>
            <a:endParaRPr lang="en-US" dirty="0"/>
          </a:p>
          <a:p>
            <a:pPr lvl="1"/>
            <a:r>
              <a:rPr lang="en-US" dirty="0"/>
              <a:t>Use cases:</a:t>
            </a:r>
          </a:p>
          <a:p>
            <a:pPr lvl="2"/>
            <a:r>
              <a:rPr lang="en-US" dirty="0"/>
              <a:t>Migrating on-premises relational databases or a portion of a database to a cloud relational database as a service (the same data engine).</a:t>
            </a:r>
          </a:p>
          <a:p>
            <a:pPr lvl="2"/>
            <a:r>
              <a:rPr lang="en-US" dirty="0"/>
              <a:t>Data files (e.g., CSV files) ingestion from on-premises storage to a cloud storage.</a:t>
            </a:r>
          </a:p>
          <a:p>
            <a:pPr lvl="2"/>
            <a:r>
              <a:rPr lang="en-US" dirty="0"/>
              <a:t>Large objects (BLOB, photos, videos) ingestion into a cloud (object) storage. </a:t>
            </a:r>
          </a:p>
        </p:txBody>
      </p:sp>
      <p:sp>
        <p:nvSpPr>
          <p:cNvPr id="4" name="Slide Number Placeholder 3">
            <a:extLst>
              <a:ext uri="{FF2B5EF4-FFF2-40B4-BE49-F238E27FC236}">
                <a16:creationId xmlns:a16="http://schemas.microsoft.com/office/drawing/2014/main" id="{2CE1636C-F0A3-2081-FC2A-CE6E37FFD03A}"/>
              </a:ext>
            </a:extLst>
          </p:cNvPr>
          <p:cNvSpPr>
            <a:spLocks noGrp="1"/>
          </p:cNvSpPr>
          <p:nvPr>
            <p:ph type="sldNum" sz="quarter" idx="10"/>
          </p:nvPr>
        </p:nvSpPr>
        <p:spPr/>
        <p:txBody>
          <a:bodyPr/>
          <a:lstStyle/>
          <a:p>
            <a:r>
              <a:rPr lang="nl-NL"/>
              <a:t>[</a:t>
            </a:r>
            <a:fld id="{53240C58-373C-43C1-ADD1-3E23A3B96371}" type="slidenum">
              <a:rPr lang="nl-NL" smtClean="0"/>
              <a:pPr/>
              <a:t>8</a:t>
            </a:fld>
            <a:r>
              <a:rPr lang="nl-NL"/>
              <a:t>]</a:t>
            </a:r>
            <a:endParaRPr lang="nl-NL" dirty="0"/>
          </a:p>
        </p:txBody>
      </p:sp>
      <p:sp>
        <p:nvSpPr>
          <p:cNvPr id="8" name="TextBox 7">
            <a:extLst>
              <a:ext uri="{FF2B5EF4-FFF2-40B4-BE49-F238E27FC236}">
                <a16:creationId xmlns:a16="http://schemas.microsoft.com/office/drawing/2014/main" id="{DDE163B5-C022-4DC7-9051-7942CFE325E9}"/>
              </a:ext>
            </a:extLst>
          </p:cNvPr>
          <p:cNvSpPr txBox="1"/>
          <p:nvPr/>
        </p:nvSpPr>
        <p:spPr>
          <a:xfrm>
            <a:off x="1508760" y="5414316"/>
            <a:ext cx="5524500" cy="200055"/>
          </a:xfrm>
          <a:prstGeom prst="rect">
            <a:avLst/>
          </a:prstGeom>
          <a:noFill/>
        </p:spPr>
        <p:txBody>
          <a:bodyPr wrap="square">
            <a:spAutoFit/>
          </a:bodyPr>
          <a:lstStyle/>
          <a:p>
            <a:r>
              <a:rPr lang="en-US" sz="700" dirty="0"/>
              <a:t>https://docs.aws.amazon.com/whitepapers/latest/aws-cloud-data-ingestion-patterns-practices/data-ingestion-patterns.html</a:t>
            </a:r>
          </a:p>
        </p:txBody>
      </p:sp>
    </p:spTree>
    <p:extLst>
      <p:ext uri="{BB962C8B-B14F-4D97-AF65-F5344CB8AC3E}">
        <p14:creationId xmlns:p14="http://schemas.microsoft.com/office/powerpoint/2010/main" val="337195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CC73-C997-0AA6-FD04-54A6A9CF1A1C}"/>
              </a:ext>
            </a:extLst>
          </p:cNvPr>
          <p:cNvSpPr>
            <a:spLocks noGrp="1"/>
          </p:cNvSpPr>
          <p:nvPr>
            <p:ph type="title"/>
          </p:nvPr>
        </p:nvSpPr>
        <p:spPr/>
        <p:txBody>
          <a:bodyPr/>
          <a:lstStyle/>
          <a:p>
            <a:r>
              <a:rPr lang="en-US" dirty="0"/>
              <a:t>Data Ingestion</a:t>
            </a:r>
          </a:p>
        </p:txBody>
      </p:sp>
      <p:sp>
        <p:nvSpPr>
          <p:cNvPr id="3" name="Content Placeholder 2">
            <a:extLst>
              <a:ext uri="{FF2B5EF4-FFF2-40B4-BE49-F238E27FC236}">
                <a16:creationId xmlns:a16="http://schemas.microsoft.com/office/drawing/2014/main" id="{E67BCCF9-43DF-5B82-2BBD-B0A993BC41DE}"/>
              </a:ext>
            </a:extLst>
          </p:cNvPr>
          <p:cNvSpPr>
            <a:spLocks noGrp="1"/>
          </p:cNvSpPr>
          <p:nvPr>
            <p:ph idx="1"/>
          </p:nvPr>
        </p:nvSpPr>
        <p:spPr/>
        <p:txBody>
          <a:bodyPr/>
          <a:lstStyle/>
          <a:p>
            <a:r>
              <a:rPr lang="en-US" b="1" dirty="0"/>
              <a:t>Heterogeneous</a:t>
            </a:r>
            <a:r>
              <a:rPr lang="en-US" dirty="0"/>
              <a:t> data ingestion</a:t>
            </a:r>
          </a:p>
          <a:p>
            <a:pPr lvl="1"/>
            <a:r>
              <a:rPr lang="en-US" dirty="0"/>
              <a:t>Data must be </a:t>
            </a:r>
            <a:r>
              <a:rPr lang="en-US" b="1" dirty="0"/>
              <a:t>transformed</a:t>
            </a:r>
            <a:r>
              <a:rPr lang="en-US" dirty="0"/>
              <a:t> as it is ingested into the destination data storage system. </a:t>
            </a:r>
          </a:p>
          <a:p>
            <a:pPr lvl="1"/>
            <a:r>
              <a:rPr lang="en-US" dirty="0"/>
              <a:t>This requires extract, transform, and load (</a:t>
            </a:r>
            <a:r>
              <a:rPr lang="en-US" b="1" dirty="0"/>
              <a:t>ETL</a:t>
            </a:r>
            <a:r>
              <a:rPr lang="en-US" dirty="0"/>
              <a:t>)  workflows.</a:t>
            </a:r>
          </a:p>
          <a:p>
            <a:pPr lvl="1"/>
            <a:r>
              <a:rPr lang="en-US" b="1" dirty="0"/>
              <a:t>Use cases</a:t>
            </a:r>
            <a:r>
              <a:rPr lang="en-US" dirty="0"/>
              <a:t>:</a:t>
            </a:r>
          </a:p>
          <a:p>
            <a:pPr lvl="2"/>
            <a:r>
              <a:rPr lang="en-US" dirty="0"/>
              <a:t>Relational data ingestion between different data engines</a:t>
            </a:r>
          </a:p>
          <a:p>
            <a:pPr lvl="2"/>
            <a:r>
              <a:rPr lang="en-US" dirty="0"/>
              <a:t>Relational data source to non-relational data destination and vice versa </a:t>
            </a:r>
          </a:p>
          <a:p>
            <a:pPr lvl="2"/>
            <a:r>
              <a:rPr lang="en-US" dirty="0"/>
              <a:t>File format transformations while ingesting data files  (e.g., CSVs to Column-oriented data formats such as Parquet) </a:t>
            </a:r>
          </a:p>
        </p:txBody>
      </p:sp>
      <p:sp>
        <p:nvSpPr>
          <p:cNvPr id="4" name="Slide Number Placeholder 3">
            <a:extLst>
              <a:ext uri="{FF2B5EF4-FFF2-40B4-BE49-F238E27FC236}">
                <a16:creationId xmlns:a16="http://schemas.microsoft.com/office/drawing/2014/main" id="{21C2B4B7-98DC-74F8-C68E-CF015DCD0FB0}"/>
              </a:ext>
            </a:extLst>
          </p:cNvPr>
          <p:cNvSpPr>
            <a:spLocks noGrp="1"/>
          </p:cNvSpPr>
          <p:nvPr>
            <p:ph type="sldNum" sz="quarter" idx="10"/>
          </p:nvPr>
        </p:nvSpPr>
        <p:spPr/>
        <p:txBody>
          <a:bodyPr/>
          <a:lstStyle/>
          <a:p>
            <a:r>
              <a:rPr lang="nl-NL"/>
              <a:t>[</a:t>
            </a:r>
            <a:fld id="{53240C58-373C-43C1-ADD1-3E23A3B96371}" type="slidenum">
              <a:rPr lang="nl-NL" smtClean="0"/>
              <a:pPr/>
              <a:t>9</a:t>
            </a:fld>
            <a:r>
              <a:rPr lang="nl-NL"/>
              <a:t>]</a:t>
            </a:r>
            <a:endParaRPr lang="nl-NL" dirty="0"/>
          </a:p>
        </p:txBody>
      </p:sp>
      <p:sp>
        <p:nvSpPr>
          <p:cNvPr id="5" name="TextBox 4">
            <a:extLst>
              <a:ext uri="{FF2B5EF4-FFF2-40B4-BE49-F238E27FC236}">
                <a16:creationId xmlns:a16="http://schemas.microsoft.com/office/drawing/2014/main" id="{D9C92794-3743-FC3F-AFA2-95D2FF35E488}"/>
              </a:ext>
            </a:extLst>
          </p:cNvPr>
          <p:cNvSpPr txBox="1"/>
          <p:nvPr/>
        </p:nvSpPr>
        <p:spPr>
          <a:xfrm>
            <a:off x="1508760" y="5414316"/>
            <a:ext cx="5524500" cy="200055"/>
          </a:xfrm>
          <a:prstGeom prst="rect">
            <a:avLst/>
          </a:prstGeom>
          <a:noFill/>
        </p:spPr>
        <p:txBody>
          <a:bodyPr wrap="square">
            <a:spAutoFit/>
          </a:bodyPr>
          <a:lstStyle/>
          <a:p>
            <a:r>
              <a:rPr lang="en-US" sz="700" dirty="0"/>
              <a:t>https://docs.aws.amazon.com/whitepapers/latest/aws-cloud-data-ingestion-patterns-practices/data-ingestion-patterns.html</a:t>
            </a:r>
          </a:p>
        </p:txBody>
      </p:sp>
    </p:spTree>
    <p:extLst>
      <p:ext uri="{BB962C8B-B14F-4D97-AF65-F5344CB8AC3E}">
        <p14:creationId xmlns:p14="http://schemas.microsoft.com/office/powerpoint/2010/main" val="213651287"/>
      </p:ext>
    </p:extLst>
  </p:cSld>
  <p:clrMapOvr>
    <a:masterClrMapping/>
  </p:clrMapOvr>
</p:sld>
</file>

<file path=ppt/theme/theme1.xml><?xml version="1.0" encoding="utf-8"?>
<a:theme xmlns:a="http://schemas.openxmlformats.org/drawingml/2006/main" name="JADS1">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1" id="{4D2A061F-FADA-434A-9B66-9169E09ECB7D}" vid="{EB1203EB-8981-F041-89FC-030679C35827}"/>
    </a:ext>
  </a:extLst>
</a:theme>
</file>

<file path=ppt/theme/theme2.xml><?xml version="1.0" encoding="utf-8"?>
<a:theme xmlns:a="http://schemas.openxmlformats.org/drawingml/2006/main" name="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3.xml><?xml version="1.0" encoding="utf-8"?>
<a:theme xmlns:a="http://schemas.openxmlformats.org/drawingml/2006/main" name="JADS blauw-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7FC093C1-FE61-4FEB-821D-BE5EAE40A969}"/>
    </a:ext>
  </a:extLst>
</a:theme>
</file>

<file path=ppt/theme/theme4.xml><?xml version="1.0" encoding="utf-8"?>
<a:theme xmlns:a="http://schemas.openxmlformats.org/drawingml/2006/main" name="JADS oranje-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014E80F2-D8B9-41A5-9F20-3D4ADF63D292}"/>
    </a:ext>
  </a:extLst>
</a:theme>
</file>

<file path=ppt/theme/theme5.xml><?xml version="1.0" encoding="utf-8"?>
<a:theme xmlns:a="http://schemas.openxmlformats.org/drawingml/2006/main" name="JADS 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BFBDA82-7765-4518-89FA-B5A7E4B04578}"/>
    </a:ext>
  </a:extLst>
</a:theme>
</file>

<file path=ppt/theme/theme6.xml><?xml version="1.0" encoding="utf-8"?>
<a:theme xmlns:a="http://schemas.openxmlformats.org/drawingml/2006/main" name="JADS 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223C44A4-2BD7-45A2-BF5F-056FF08755E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JADS1</Template>
  <TotalTime>1656</TotalTime>
  <Words>5844</Words>
  <Application>Microsoft Macintosh PowerPoint</Application>
  <PresentationFormat>On-screen Show (4:3)</PresentationFormat>
  <Paragraphs>867</Paragraphs>
  <Slides>63</Slides>
  <Notes>32</Notes>
  <HiddenSlides>0</HiddenSlides>
  <MMClips>0</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63</vt:i4>
      </vt:variant>
    </vt:vector>
  </HeadingPairs>
  <TitlesOfParts>
    <vt:vector size="91" baseType="lpstr">
      <vt:lpstr>ＭＳ Ｐゴシック</vt:lpstr>
      <vt:lpstr>Abadi</vt:lpstr>
      <vt:lpstr>Amazon Ember</vt:lpstr>
      <vt:lpstr>Aptos</vt:lpstr>
      <vt:lpstr>Aptos Display</vt:lpstr>
      <vt:lpstr>Arial</vt:lpstr>
      <vt:lpstr>Arial</vt:lpstr>
      <vt:lpstr>ArialMT</vt:lpstr>
      <vt:lpstr>Calibri</vt:lpstr>
      <vt:lpstr>Chalkboard SE Light</vt:lpstr>
      <vt:lpstr>Google Sans</vt:lpstr>
      <vt:lpstr>Gotham SSm A</vt:lpstr>
      <vt:lpstr>Helvetica Light</vt:lpstr>
      <vt:lpstr>Impact</vt:lpstr>
      <vt:lpstr>Monotype Sorts</vt:lpstr>
      <vt:lpstr>Segoe UI</vt:lpstr>
      <vt:lpstr>source-serif-pro</vt:lpstr>
      <vt:lpstr>Times New Roman</vt:lpstr>
      <vt:lpstr>Trebuchet MS</vt:lpstr>
      <vt:lpstr>Verdana</vt:lpstr>
      <vt:lpstr>Wingdings</vt:lpstr>
      <vt:lpstr>JADS1</vt:lpstr>
      <vt:lpstr>JADS mos-mint</vt:lpstr>
      <vt:lpstr>JADS blauw-rood</vt:lpstr>
      <vt:lpstr>JADS oranje-blauw</vt:lpstr>
      <vt:lpstr>JADS blauw</vt:lpstr>
      <vt:lpstr>JADS rood</vt:lpstr>
      <vt:lpstr>Office Theme</vt:lpstr>
      <vt:lpstr>Evolving Data-Intensive DB’s and Data Mesh </vt:lpstr>
      <vt:lpstr>PowerPoint Presentation</vt:lpstr>
      <vt:lpstr>What are the Typical Components of a Big Data Architecture?</vt:lpstr>
      <vt:lpstr>Data Ingestion</vt:lpstr>
      <vt:lpstr>Data Ingestion (Cont’d)</vt:lpstr>
      <vt:lpstr>3-Vs and Data Ingestion</vt:lpstr>
      <vt:lpstr>Data Ingestion (Cont’d)</vt:lpstr>
      <vt:lpstr>Data Ingestion</vt:lpstr>
      <vt:lpstr>Data Ingestion</vt:lpstr>
      <vt:lpstr>ETL Workflow Example: Fact Cash Balances Population</vt:lpstr>
      <vt:lpstr>Data Storage : Fundamental Storage </vt:lpstr>
      <vt:lpstr>Data Storage : Fundamental Storage (Cont’d) </vt:lpstr>
      <vt:lpstr>Data Storage: Databases</vt:lpstr>
      <vt:lpstr>Types of NoSQL Databases </vt:lpstr>
      <vt:lpstr>Key-value Store</vt:lpstr>
      <vt:lpstr>Document Stores</vt:lpstr>
      <vt:lpstr>Example of a Simple Query (MongoDB)</vt:lpstr>
      <vt:lpstr>Graph Databases</vt:lpstr>
      <vt:lpstr>Column Store (Columnar Databases)</vt:lpstr>
      <vt:lpstr>Quiz</vt:lpstr>
      <vt:lpstr>Evolution means…</vt:lpstr>
      <vt:lpstr>Evolving Big Data Architecture Styles</vt:lpstr>
      <vt:lpstr>Data Lake</vt:lpstr>
      <vt:lpstr>PowerPoint Presentation</vt:lpstr>
      <vt:lpstr>OLTP vs OLAP</vt:lpstr>
      <vt:lpstr>OLTP vs OLAP (Cont’d)</vt:lpstr>
      <vt:lpstr>OLPT and OLAP Example: The Internet Grocer</vt:lpstr>
      <vt:lpstr>Data Lake and Data Warehouse</vt:lpstr>
      <vt:lpstr>Data Lake and Data Warehouse (Cont’d)</vt:lpstr>
      <vt:lpstr>Evolving Lambda Architectures</vt:lpstr>
      <vt:lpstr>Evolving Kappa Architectures</vt:lpstr>
      <vt:lpstr>Towards Hybrid Infrastructures: Data Auto-Modeling for Data Warehouses *</vt:lpstr>
      <vt:lpstr>What is Business Intelligence? </vt:lpstr>
      <vt:lpstr>Typical Enterprise BI Environment</vt:lpstr>
      <vt:lpstr>A Typical Data Architecture of a BI Env : A Real-Estate Case Study</vt:lpstr>
      <vt:lpstr>A Typical Data Architecture of a BI Env : University Case Study</vt:lpstr>
      <vt:lpstr>Warehouse Data Modeling</vt:lpstr>
      <vt:lpstr>Multidimensional Data</vt:lpstr>
      <vt:lpstr>A Sample Data Cube</vt:lpstr>
      <vt:lpstr>Typical OLAP Data Evolution Patterns</vt:lpstr>
      <vt:lpstr>Rollup </vt:lpstr>
      <vt:lpstr>Drill Down </vt:lpstr>
      <vt:lpstr>Slice</vt:lpstr>
      <vt:lpstr>Dice</vt:lpstr>
      <vt:lpstr>Pivot</vt:lpstr>
      <vt:lpstr>Conceptual Modeling of Data Warehouses: Implementing Data Cubes</vt:lpstr>
      <vt:lpstr>Example of Star Schema</vt:lpstr>
      <vt:lpstr>Example of Snowflake Schema</vt:lpstr>
      <vt:lpstr>Example of Fact Constellation</vt:lpstr>
      <vt:lpstr>Selection of Schema</vt:lpstr>
      <vt:lpstr>Evolving Data Warehouses…</vt:lpstr>
      <vt:lpstr>Latest data management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Enabler: The almighty Knowledge Graph</vt:lpstr>
      <vt:lpstr>PowerPoint Presentation</vt:lpstr>
      <vt:lpstr>Use case: network interface management</vt:lpstr>
      <vt:lpstr>Data Evolution: Takeaways from industry and future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52</cp:revision>
  <dcterms:created xsi:type="dcterms:W3CDTF">2024-07-09T14:40:20Z</dcterms:created>
  <dcterms:modified xsi:type="dcterms:W3CDTF">2024-12-06T12:06:16Z</dcterms:modified>
</cp:coreProperties>
</file>